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6858000" cx="12192000"/>
  <p:notesSz cx="6858000" cy="9144000"/>
  <p:embeddedFontLst>
    <p:embeddedFont>
      <p:font typeface="Proxima Nova"/>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2" roundtripDataSignature="AMtx7mg+hLUnhp23tn9KyZZzaSjqfSm6s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7318758-77A4-489A-AD7B-7B57E17F8CF7}">
  <a:tblStyle styleId="{E7318758-77A4-489A-AD7B-7B57E17F8CF7}"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ProximaNova-italic.fntdata"/><Relationship Id="rId11" Type="http://schemas.openxmlformats.org/officeDocument/2006/relationships/slide" Target="slides/slide6.xml"/><Relationship Id="rId22" Type="http://customschemas.google.com/relationships/presentationmetadata" Target="metadata"/><Relationship Id="rId10" Type="http://schemas.openxmlformats.org/officeDocument/2006/relationships/slide" Target="slides/slide5.xml"/><Relationship Id="rId21" Type="http://schemas.openxmlformats.org/officeDocument/2006/relationships/font" Target="fonts/ProximaNova-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ProximaNova-bold.fntdata"/><Relationship Id="rId6" Type="http://schemas.openxmlformats.org/officeDocument/2006/relationships/slide" Target="slides/slide1.xml"/><Relationship Id="rId18" Type="http://schemas.openxmlformats.org/officeDocument/2006/relationships/font" Target="fonts/ProximaNova-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sv-SE"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sv-SE"/>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 name="Google Shape;9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 name="Google Shape;9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rgbClr val="E37426"/>
              </a:buClr>
              <a:buSzPts val="6000"/>
              <a:buFont typeface="Proxima Nova"/>
              <a:buNone/>
              <a:defRPr sz="6000">
                <a:solidFill>
                  <a:srgbClr val="E374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4"/>
          <p:cNvSpPr txBox="1"/>
          <p:nvPr>
            <p:ph idx="1" type="subTitle"/>
          </p:nvPr>
        </p:nvSpPr>
        <p:spPr>
          <a:xfrm>
            <a:off x="1524000" y="4075610"/>
            <a:ext cx="9144000" cy="1182189"/>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7" name="Shape 47"/>
        <p:cNvGrpSpPr/>
        <p:nvPr/>
      </p:nvGrpSpPr>
      <p:grpSpPr>
        <a:xfrm>
          <a:off x="0" y="0"/>
          <a:ext cx="0" cy="0"/>
          <a:chOff x="0" y="0"/>
          <a:chExt cx="0" cy="0"/>
        </a:xfrm>
      </p:grpSpPr>
      <p:sp>
        <p:nvSpPr>
          <p:cNvPr id="48" name="Google Shape;48;p2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2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0" name="Google Shape;50;p23"/>
          <p:cNvSpPr txBox="1"/>
          <p:nvPr>
            <p:ph idx="2" type="body"/>
          </p:nvPr>
        </p:nvSpPr>
        <p:spPr>
          <a:xfrm>
            <a:off x="839788" y="2612571"/>
            <a:ext cx="5157787" cy="3104835"/>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500"/>
              </a:spcBef>
              <a:spcAft>
                <a:spcPts val="0"/>
              </a:spcAft>
              <a:buClr>
                <a:schemeClr val="dk1"/>
              </a:buClr>
              <a:buSzPts val="2000"/>
              <a:buChar char="•"/>
              <a:defRPr sz="2000"/>
            </a:lvl2pPr>
            <a:lvl3pPr indent="-355600" lvl="2" marL="1371600" algn="l">
              <a:lnSpc>
                <a:spcPct val="90000"/>
              </a:lnSpc>
              <a:spcBef>
                <a:spcPts val="500"/>
              </a:spcBef>
              <a:spcAft>
                <a:spcPts val="0"/>
              </a:spcAft>
              <a:buClr>
                <a:schemeClr val="dk1"/>
              </a:buClr>
              <a:buSzPts val="2000"/>
              <a:buChar char="•"/>
              <a:defRPr sz="20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 name="Google Shape;51;p2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23"/>
          <p:cNvSpPr txBox="1"/>
          <p:nvPr>
            <p:ph idx="4" type="body"/>
          </p:nvPr>
        </p:nvSpPr>
        <p:spPr>
          <a:xfrm>
            <a:off x="6172200" y="2612571"/>
            <a:ext cx="5183188" cy="3104835"/>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500"/>
              </a:spcBef>
              <a:spcAft>
                <a:spcPts val="0"/>
              </a:spcAft>
              <a:buClr>
                <a:schemeClr val="dk1"/>
              </a:buClr>
              <a:buSzPts val="2000"/>
              <a:buChar char="•"/>
              <a:defRPr sz="2000"/>
            </a:lvl2pPr>
            <a:lvl3pPr indent="-355600" lvl="2" marL="1371600" algn="l">
              <a:lnSpc>
                <a:spcPct val="90000"/>
              </a:lnSpc>
              <a:spcBef>
                <a:spcPts val="500"/>
              </a:spcBef>
              <a:spcAft>
                <a:spcPts val="0"/>
              </a:spcAft>
              <a:buClr>
                <a:schemeClr val="dk1"/>
              </a:buClr>
              <a:buSzPts val="2000"/>
              <a:buChar char="•"/>
              <a:defRPr sz="20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Big Text">
    <p:spTree>
      <p:nvGrpSpPr>
        <p:cNvPr id="54" name="Shape 54"/>
        <p:cNvGrpSpPr/>
        <p:nvPr/>
      </p:nvGrpSpPr>
      <p:grpSpPr>
        <a:xfrm>
          <a:off x="0" y="0"/>
          <a:ext cx="0" cy="0"/>
          <a:chOff x="0" y="0"/>
          <a:chExt cx="0" cy="0"/>
        </a:xfrm>
      </p:grpSpPr>
      <p:sp>
        <p:nvSpPr>
          <p:cNvPr id="55" name="Google Shape;55;p24"/>
          <p:cNvSpPr txBox="1"/>
          <p:nvPr>
            <p:ph type="title"/>
          </p:nvPr>
        </p:nvSpPr>
        <p:spPr>
          <a:xfrm>
            <a:off x="838200" y="1201149"/>
            <a:ext cx="10515600" cy="3253286"/>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dk1"/>
              </a:buClr>
              <a:buSzPts val="8000"/>
              <a:buFont typeface="Proxima Nova"/>
              <a:buNone/>
              <a:defRPr sz="8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6" name="Shape 56"/>
        <p:cNvGrpSpPr/>
        <p:nvPr/>
      </p:nvGrpSpPr>
      <p:grpSpPr>
        <a:xfrm>
          <a:off x="0" y="0"/>
          <a:ext cx="0" cy="0"/>
          <a:chOff x="0" y="0"/>
          <a:chExt cx="0" cy="0"/>
        </a:xfrm>
      </p:grpSpPr>
      <p:sp>
        <p:nvSpPr>
          <p:cNvPr id="57" name="Google Shape;57;p2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roxima Nov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25"/>
          <p:cNvSpPr/>
          <p:nvPr>
            <p:ph idx="2" type="pic"/>
          </p:nvPr>
        </p:nvSpPr>
        <p:spPr>
          <a:xfrm>
            <a:off x="5183188" y="987426"/>
            <a:ext cx="6172200" cy="4618272"/>
          </a:xfrm>
          <a:prstGeom prst="rect">
            <a:avLst/>
          </a:prstGeom>
          <a:noFill/>
          <a:ln>
            <a:noFill/>
          </a:ln>
        </p:spPr>
      </p:sp>
      <p:sp>
        <p:nvSpPr>
          <p:cNvPr id="59" name="Google Shape;59;p25"/>
          <p:cNvSpPr txBox="1"/>
          <p:nvPr>
            <p:ph idx="1" type="body"/>
          </p:nvPr>
        </p:nvSpPr>
        <p:spPr>
          <a:xfrm>
            <a:off x="839788" y="2136808"/>
            <a:ext cx="3932237" cy="353247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0" name="Google Shape;60;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p:cSld name="Content with Caption">
    <p:spTree>
      <p:nvGrpSpPr>
        <p:cNvPr id="61" name="Shape 61"/>
        <p:cNvGrpSpPr/>
        <p:nvPr/>
      </p:nvGrpSpPr>
      <p:grpSpPr>
        <a:xfrm>
          <a:off x="0" y="0"/>
          <a:ext cx="0" cy="0"/>
          <a:chOff x="0" y="0"/>
          <a:chExt cx="0" cy="0"/>
        </a:xfrm>
      </p:grpSpPr>
      <p:sp>
        <p:nvSpPr>
          <p:cNvPr id="62" name="Google Shape;62;p2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roxima Nov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6"/>
          <p:cNvSpPr txBox="1"/>
          <p:nvPr>
            <p:ph idx="1" type="body"/>
          </p:nvPr>
        </p:nvSpPr>
        <p:spPr>
          <a:xfrm>
            <a:off x="839788" y="2136808"/>
            <a:ext cx="3932237" cy="354209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4" name="Google Shape;64;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Color Text">
  <p:cSld name="Content Color Text">
    <p:spTree>
      <p:nvGrpSpPr>
        <p:cNvPr id="65" name="Shape 65"/>
        <p:cNvGrpSpPr/>
        <p:nvPr/>
      </p:nvGrpSpPr>
      <p:grpSpPr>
        <a:xfrm>
          <a:off x="0" y="0"/>
          <a:ext cx="0" cy="0"/>
          <a:chOff x="0" y="0"/>
          <a:chExt cx="0" cy="0"/>
        </a:xfrm>
      </p:grpSpPr>
      <p:sp>
        <p:nvSpPr>
          <p:cNvPr id="66" name="Google Shape;66;p27"/>
          <p:cNvSpPr/>
          <p:nvPr/>
        </p:nvSpPr>
        <p:spPr>
          <a:xfrm>
            <a:off x="6096000" y="0"/>
            <a:ext cx="6096000" cy="6858000"/>
          </a:xfrm>
          <a:prstGeom prst="rect">
            <a:avLst/>
          </a:prstGeom>
          <a:solidFill>
            <a:srgbClr val="E374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7" name="Google Shape;67;p2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roxima Nov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27"/>
          <p:cNvSpPr txBox="1"/>
          <p:nvPr>
            <p:ph idx="1" type="body"/>
          </p:nvPr>
        </p:nvSpPr>
        <p:spPr>
          <a:xfrm>
            <a:off x="839788" y="2136808"/>
            <a:ext cx="3932237" cy="353247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7"/>
          <p:cNvSpPr txBox="1"/>
          <p:nvPr>
            <p:ph idx="2" type="body"/>
          </p:nvPr>
        </p:nvSpPr>
        <p:spPr>
          <a:xfrm>
            <a:off x="7288711" y="789270"/>
            <a:ext cx="3932237" cy="488000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600"/>
              <a:buNone/>
              <a:defRPr sz="1600">
                <a:solidFill>
                  <a:schemeClr val="lt1"/>
                </a:solidFill>
              </a:defRPr>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pic>
        <p:nvPicPr>
          <p:cNvPr id="70" name="Google Shape;70;p27"/>
          <p:cNvPicPr preferRelativeResize="0"/>
          <p:nvPr/>
        </p:nvPicPr>
        <p:blipFill rotWithShape="1">
          <a:blip r:embed="rId2">
            <a:alphaModFix/>
          </a:blip>
          <a:srcRect b="0" l="0" r="0" t="0"/>
          <a:stretch/>
        </p:blipFill>
        <p:spPr>
          <a:xfrm>
            <a:off x="5519419" y="6189044"/>
            <a:ext cx="350710" cy="465056"/>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Color Logo">
  <p:cSld name="Content Color Logo">
    <p:spTree>
      <p:nvGrpSpPr>
        <p:cNvPr id="71" name="Shape 71"/>
        <p:cNvGrpSpPr/>
        <p:nvPr/>
      </p:nvGrpSpPr>
      <p:grpSpPr>
        <a:xfrm>
          <a:off x="0" y="0"/>
          <a:ext cx="0" cy="0"/>
          <a:chOff x="0" y="0"/>
          <a:chExt cx="0" cy="0"/>
        </a:xfrm>
      </p:grpSpPr>
      <p:sp>
        <p:nvSpPr>
          <p:cNvPr id="72" name="Google Shape;72;p28"/>
          <p:cNvSpPr/>
          <p:nvPr/>
        </p:nvSpPr>
        <p:spPr>
          <a:xfrm>
            <a:off x="6096000" y="0"/>
            <a:ext cx="6096000" cy="68580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3" name="Google Shape;73;p2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roxima Nov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8"/>
          <p:cNvSpPr txBox="1"/>
          <p:nvPr>
            <p:ph idx="1" type="body"/>
          </p:nvPr>
        </p:nvSpPr>
        <p:spPr>
          <a:xfrm>
            <a:off x="839788" y="2136808"/>
            <a:ext cx="3932237" cy="353247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pic>
        <p:nvPicPr>
          <p:cNvPr id="75" name="Google Shape;75;p28"/>
          <p:cNvPicPr preferRelativeResize="0"/>
          <p:nvPr/>
        </p:nvPicPr>
        <p:blipFill rotWithShape="1">
          <a:blip r:embed="rId2">
            <a:alphaModFix/>
          </a:blip>
          <a:srcRect b="0" l="0" r="0" t="0"/>
          <a:stretch/>
        </p:blipFill>
        <p:spPr>
          <a:xfrm>
            <a:off x="8329703" y="2264094"/>
            <a:ext cx="1709847" cy="2137309"/>
          </a:xfrm>
          <a:prstGeom prst="rect">
            <a:avLst/>
          </a:prstGeom>
          <a:noFill/>
          <a:ln>
            <a:noFill/>
          </a:ln>
        </p:spPr>
      </p:pic>
      <p:sp>
        <p:nvSpPr>
          <p:cNvPr id="76" name="Google Shape;76;p28"/>
          <p:cNvSpPr/>
          <p:nvPr/>
        </p:nvSpPr>
        <p:spPr>
          <a:xfrm>
            <a:off x="182880" y="5977288"/>
            <a:ext cx="1578543" cy="76039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7" name="Shape 77"/>
        <p:cNvGrpSpPr/>
        <p:nvPr/>
      </p:nvGrpSpPr>
      <p:grpSpPr>
        <a:xfrm>
          <a:off x="0" y="0"/>
          <a:ext cx="0" cy="0"/>
          <a:chOff x="0" y="0"/>
          <a:chExt cx="0" cy="0"/>
        </a:xfrm>
      </p:grpSpPr>
      <p:sp>
        <p:nvSpPr>
          <p:cNvPr id="78" name="Google Shape;78;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15"/>
          <p:cNvSpPr txBox="1"/>
          <p:nvPr>
            <p:ph idx="1" type="body"/>
          </p:nvPr>
        </p:nvSpPr>
        <p:spPr>
          <a:xfrm>
            <a:off x="838200" y="1825625"/>
            <a:ext cx="10515600" cy="395915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 name="Google Shape;22;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3" name="Shape 23"/>
        <p:cNvGrpSpPr/>
        <p:nvPr/>
      </p:nvGrpSpPr>
      <p:grpSpPr>
        <a:xfrm>
          <a:off x="0" y="0"/>
          <a:ext cx="0" cy="0"/>
          <a:chOff x="0" y="0"/>
          <a:chExt cx="0" cy="0"/>
        </a:xfrm>
      </p:grpSpPr>
      <p:sp>
        <p:nvSpPr>
          <p:cNvPr id="24" name="Google Shape;24;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p:cSld name="Logo">
    <p:spTree>
      <p:nvGrpSpPr>
        <p:cNvPr id="26" name="Shape 26"/>
        <p:cNvGrpSpPr/>
        <p:nvPr/>
      </p:nvGrpSpPr>
      <p:grpSpPr>
        <a:xfrm>
          <a:off x="0" y="0"/>
          <a:ext cx="0" cy="0"/>
          <a:chOff x="0" y="0"/>
          <a:chExt cx="0" cy="0"/>
        </a:xfrm>
      </p:grpSpPr>
      <p:sp>
        <p:nvSpPr>
          <p:cNvPr id="27" name="Google Shape;27;p17"/>
          <p:cNvSpPr/>
          <p:nvPr/>
        </p:nvSpPr>
        <p:spPr>
          <a:xfrm>
            <a:off x="149087" y="6052930"/>
            <a:ext cx="11946835" cy="6858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28" name="Google Shape;28;p17"/>
          <p:cNvPicPr preferRelativeResize="0"/>
          <p:nvPr/>
        </p:nvPicPr>
        <p:blipFill rotWithShape="1">
          <a:blip r:embed="rId2">
            <a:alphaModFix/>
          </a:blip>
          <a:srcRect b="0" l="0" r="0" t="0"/>
          <a:stretch/>
        </p:blipFill>
        <p:spPr>
          <a:xfrm>
            <a:off x="5257800" y="2188820"/>
            <a:ext cx="1676400" cy="20828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Title Slide">
  <p:cSld name="Logo Title Slide">
    <p:spTree>
      <p:nvGrpSpPr>
        <p:cNvPr id="29" name="Shape 29"/>
        <p:cNvGrpSpPr/>
        <p:nvPr/>
      </p:nvGrpSpPr>
      <p:grpSpPr>
        <a:xfrm>
          <a:off x="0" y="0"/>
          <a:ext cx="0" cy="0"/>
          <a:chOff x="0" y="0"/>
          <a:chExt cx="0" cy="0"/>
        </a:xfrm>
      </p:grpSpPr>
      <p:sp>
        <p:nvSpPr>
          <p:cNvPr id="30" name="Google Shape;30;p18"/>
          <p:cNvSpPr txBox="1"/>
          <p:nvPr>
            <p:ph type="ctrTitle"/>
          </p:nvPr>
        </p:nvSpPr>
        <p:spPr>
          <a:xfrm>
            <a:off x="1524000" y="1382245"/>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Proxima Nova"/>
              <a:buNone/>
              <a:defRPr sz="60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TItle">
  <p:cSld name="Chapter TItle">
    <p:spTree>
      <p:nvGrpSpPr>
        <p:cNvPr id="32" name="Shape 32"/>
        <p:cNvGrpSpPr/>
        <p:nvPr/>
      </p:nvGrpSpPr>
      <p:grpSpPr>
        <a:xfrm>
          <a:off x="0" y="0"/>
          <a:ext cx="0" cy="0"/>
          <a:chOff x="0" y="0"/>
          <a:chExt cx="0" cy="0"/>
        </a:xfrm>
      </p:grpSpPr>
      <p:sp>
        <p:nvSpPr>
          <p:cNvPr id="33" name="Google Shape;33;p19"/>
          <p:cNvSpPr txBox="1"/>
          <p:nvPr>
            <p:ph type="ctrTitle"/>
          </p:nvPr>
        </p:nvSpPr>
        <p:spPr>
          <a:xfrm>
            <a:off x="824564" y="1482290"/>
            <a:ext cx="10542872" cy="289394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dk1"/>
              </a:buClr>
              <a:buSzPts val="4000"/>
              <a:buFont typeface="Proxima Nova"/>
              <a:buNone/>
              <a:defRPr sz="40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 name="Shape 35"/>
        <p:cNvGrpSpPr/>
        <p:nvPr/>
      </p:nvGrpSpPr>
      <p:grpSpPr>
        <a:xfrm>
          <a:off x="0" y="0"/>
          <a:ext cx="0" cy="0"/>
          <a:chOff x="0" y="0"/>
          <a:chExt cx="0" cy="0"/>
        </a:xfrm>
      </p:grpSpPr>
      <p:sp>
        <p:nvSpPr>
          <p:cNvPr id="36" name="Google Shape;36;p20"/>
          <p:cNvSpPr txBox="1"/>
          <p:nvPr>
            <p:ph type="title"/>
          </p:nvPr>
        </p:nvSpPr>
        <p:spPr>
          <a:xfrm>
            <a:off x="831850" y="1161097"/>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roxima Nova"/>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20"/>
          <p:cNvSpPr txBox="1"/>
          <p:nvPr>
            <p:ph idx="1" type="body"/>
          </p:nvPr>
        </p:nvSpPr>
        <p:spPr>
          <a:xfrm>
            <a:off x="831850" y="4040822"/>
            <a:ext cx="10515600" cy="113756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8" name="Google Shape;38;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Slide Left">
  <p:cSld name="Chapter Slide Left">
    <p:spTree>
      <p:nvGrpSpPr>
        <p:cNvPr id="39" name="Shape 39"/>
        <p:cNvGrpSpPr/>
        <p:nvPr/>
      </p:nvGrpSpPr>
      <p:grpSpPr>
        <a:xfrm>
          <a:off x="0" y="0"/>
          <a:ext cx="0" cy="0"/>
          <a:chOff x="0" y="0"/>
          <a:chExt cx="0" cy="0"/>
        </a:xfrm>
      </p:grpSpPr>
      <p:sp>
        <p:nvSpPr>
          <p:cNvPr id="40" name="Google Shape;40;p21"/>
          <p:cNvSpPr txBox="1"/>
          <p:nvPr>
            <p:ph type="title"/>
          </p:nvPr>
        </p:nvSpPr>
        <p:spPr>
          <a:xfrm>
            <a:off x="831850" y="939026"/>
            <a:ext cx="10515600" cy="435142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4800"/>
              <a:buFont typeface="Proxima Nova"/>
              <a:buNone/>
              <a:defRPr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2"/>
          <p:cNvSpPr txBox="1"/>
          <p:nvPr>
            <p:ph idx="1" type="body"/>
          </p:nvPr>
        </p:nvSpPr>
        <p:spPr>
          <a:xfrm>
            <a:off x="838200" y="1825625"/>
            <a:ext cx="5181600" cy="392065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2"/>
          <p:cNvSpPr txBox="1"/>
          <p:nvPr>
            <p:ph idx="2" type="body"/>
          </p:nvPr>
        </p:nvSpPr>
        <p:spPr>
          <a:xfrm>
            <a:off x="6172200" y="1825625"/>
            <a:ext cx="5181600" cy="392065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4.jp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19" Type="http://schemas.openxmlformats.org/officeDocument/2006/relationships/theme" Target="../theme/theme2.xml"/><Relationship Id="rId6" Type="http://schemas.openxmlformats.org/officeDocument/2006/relationships/slideLayout" Target="../slideLayouts/slideLayout4.xml"/><Relationship Id="rId18" Type="http://schemas.openxmlformats.org/officeDocument/2006/relationships/slideLayout" Target="../slideLayouts/slideLayout16.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roxima Nova"/>
              <a:buNone/>
              <a:defRPr b="1" i="0" sz="4400" u="none" cap="none" strike="noStrike">
                <a:solidFill>
                  <a:schemeClr val="dk1"/>
                </a:solidFill>
                <a:latin typeface="Proxima Nova"/>
                <a:ea typeface="Proxima Nova"/>
                <a:cs typeface="Proxima Nova"/>
                <a:sym typeface="Proxima Nov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3"/>
          <p:cNvSpPr txBox="1"/>
          <p:nvPr>
            <p:ph idx="1" type="body"/>
          </p:nvPr>
        </p:nvSpPr>
        <p:spPr>
          <a:xfrm>
            <a:off x="838200" y="1825625"/>
            <a:ext cx="10515600" cy="395915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Proxima Nova"/>
                <a:ea typeface="Proxima Nova"/>
                <a:cs typeface="Proxima Nova"/>
                <a:sym typeface="Proxima Nova"/>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Proxima Nova"/>
                <a:ea typeface="Proxima Nova"/>
                <a:cs typeface="Proxima Nova"/>
                <a:sym typeface="Proxima Nova"/>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Proxima Nova"/>
                <a:ea typeface="Proxima Nova"/>
                <a:cs typeface="Proxima Nova"/>
                <a:sym typeface="Proxima Nova"/>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xima Nova"/>
                <a:ea typeface="Proxima Nova"/>
                <a:cs typeface="Proxima Nova"/>
                <a:sym typeface="Proxima Nova"/>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xima Nova"/>
                <a:ea typeface="Proxima Nova"/>
                <a:cs typeface="Proxima Nova"/>
                <a:sym typeface="Proxima Nova"/>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id="13" name="Google Shape;13;p13"/>
          <p:cNvPicPr preferRelativeResize="0"/>
          <p:nvPr/>
        </p:nvPicPr>
        <p:blipFill rotWithShape="1">
          <a:blip r:embed="rId1">
            <a:alphaModFix/>
          </a:blip>
          <a:srcRect b="0" l="0" r="0" t="0"/>
          <a:stretch/>
        </p:blipFill>
        <p:spPr>
          <a:xfrm>
            <a:off x="11557629" y="6129409"/>
            <a:ext cx="395682" cy="524691"/>
          </a:xfrm>
          <a:prstGeom prst="rect">
            <a:avLst/>
          </a:prstGeom>
          <a:noFill/>
          <a:ln>
            <a:noFill/>
          </a:ln>
        </p:spPr>
      </p:pic>
      <p:pic>
        <p:nvPicPr>
          <p:cNvPr id="14" name="Google Shape;14;p13"/>
          <p:cNvPicPr preferRelativeResize="0"/>
          <p:nvPr/>
        </p:nvPicPr>
        <p:blipFill rotWithShape="1">
          <a:blip r:embed="rId2">
            <a:alphaModFix/>
          </a:blip>
          <a:srcRect b="0" l="0" r="0" t="0"/>
          <a:stretch/>
        </p:blipFill>
        <p:spPr>
          <a:xfrm>
            <a:off x="238689" y="6244750"/>
            <a:ext cx="1233976" cy="38047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E37426"/>
              </a:buClr>
              <a:buSzPts val="6000"/>
              <a:buFont typeface="Proxima Nova"/>
              <a:buNone/>
            </a:pPr>
            <a:r>
              <a:rPr lang="sv-SE"/>
              <a:t>EDSSI L2</a:t>
            </a:r>
            <a:endParaRPr/>
          </a:p>
        </p:txBody>
      </p:sp>
      <p:sp>
        <p:nvSpPr>
          <p:cNvPr id="84" name="Google Shape;84;p1"/>
          <p:cNvSpPr txBox="1"/>
          <p:nvPr>
            <p:ph idx="1" type="subTitle"/>
          </p:nvPr>
        </p:nvSpPr>
        <p:spPr>
          <a:xfrm>
            <a:off x="1524000" y="3605345"/>
            <a:ext cx="9144000" cy="118218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lang="sv-SE"/>
              <a:t>Activity 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0"/>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Font typeface="Proxima Nova"/>
              <a:buNone/>
            </a:pPr>
            <a:r>
              <a:rPr lang="sv-SE" sz="2600"/>
              <a:t>Milestones</a:t>
            </a:r>
            <a:endParaRPr sz="2600"/>
          </a:p>
        </p:txBody>
      </p:sp>
      <p:graphicFrame>
        <p:nvGraphicFramePr>
          <p:cNvPr id="138" name="Google Shape;138;p10"/>
          <p:cNvGraphicFramePr/>
          <p:nvPr/>
        </p:nvGraphicFramePr>
        <p:xfrm>
          <a:off x="838200" y="1493113"/>
          <a:ext cx="3000000" cy="3000000"/>
        </p:xfrm>
        <a:graphic>
          <a:graphicData uri="http://schemas.openxmlformats.org/drawingml/2006/table">
            <a:tbl>
              <a:tblPr bandRow="1" firstRow="1">
                <a:noFill/>
                <a:tableStyleId>{E7318758-77A4-489A-AD7B-7B57E17F8CF7}</a:tableStyleId>
              </a:tblPr>
              <a:tblGrid>
                <a:gridCol w="685800"/>
                <a:gridCol w="6422575"/>
                <a:gridCol w="892625"/>
                <a:gridCol w="2514600"/>
              </a:tblGrid>
              <a:tr h="370850">
                <a:tc>
                  <a:txBody>
                    <a:bodyPr/>
                    <a:lstStyle/>
                    <a:p>
                      <a:pPr indent="0" lvl="0" marL="0" marR="0" rtl="0" algn="l">
                        <a:spcBef>
                          <a:spcPts val="0"/>
                        </a:spcBef>
                        <a:spcAft>
                          <a:spcPts val="0"/>
                        </a:spcAft>
                        <a:buNone/>
                      </a:pPr>
                      <a:r>
                        <a:rPr lang="sv-SE" sz="1800" u="none" cap="none" strike="noStrike"/>
                        <a:t>ID</a:t>
                      </a:r>
                      <a:endParaRPr/>
                    </a:p>
                  </a:txBody>
                  <a:tcPr marT="45725" marB="45725" marR="91450" marL="91450"/>
                </a:tc>
                <a:tc>
                  <a:txBody>
                    <a:bodyPr/>
                    <a:lstStyle/>
                    <a:p>
                      <a:pPr indent="0" lvl="0" marL="0" marR="0" rtl="0" algn="l">
                        <a:spcBef>
                          <a:spcPts val="0"/>
                        </a:spcBef>
                        <a:spcAft>
                          <a:spcPts val="0"/>
                        </a:spcAft>
                        <a:buNone/>
                      </a:pPr>
                      <a:r>
                        <a:rPr lang="sv-SE" sz="1800"/>
                        <a:t>Description</a:t>
                      </a:r>
                      <a:endParaRPr sz="1800"/>
                    </a:p>
                  </a:txBody>
                  <a:tcPr marT="45725" marB="45725" marR="91450" marL="91450"/>
                </a:tc>
                <a:tc>
                  <a:txBody>
                    <a:bodyPr/>
                    <a:lstStyle/>
                    <a:p>
                      <a:pPr indent="0" lvl="0" marL="0" marR="0" rtl="0" algn="l">
                        <a:spcBef>
                          <a:spcPts val="0"/>
                        </a:spcBef>
                        <a:spcAft>
                          <a:spcPts val="0"/>
                        </a:spcAft>
                        <a:buNone/>
                      </a:pPr>
                      <a:r>
                        <a:rPr lang="sv-SE" sz="1800"/>
                        <a:t>Month</a:t>
                      </a:r>
                      <a:endParaRPr sz="1800"/>
                    </a:p>
                  </a:txBody>
                  <a:tcPr marT="45725" marB="45725" marR="91450" marL="91450"/>
                </a:tc>
                <a:tc>
                  <a:txBody>
                    <a:bodyPr/>
                    <a:lstStyle/>
                    <a:p>
                      <a:pPr indent="0" lvl="0" marL="0" marR="0" rtl="0" algn="l">
                        <a:spcBef>
                          <a:spcPts val="0"/>
                        </a:spcBef>
                        <a:spcAft>
                          <a:spcPts val="0"/>
                        </a:spcAft>
                        <a:buNone/>
                      </a:pPr>
                      <a:r>
                        <a:rPr lang="sv-SE" sz="1800"/>
                        <a:t>Verification</a:t>
                      </a:r>
                      <a:endParaRPr sz="1800"/>
                    </a:p>
                  </a:txBody>
                  <a:tcPr marT="45725" marB="45725" marR="91450" marL="91450"/>
                </a:tc>
              </a:tr>
              <a:tr h="370850">
                <a:tc>
                  <a:txBody>
                    <a:bodyPr/>
                    <a:lstStyle/>
                    <a:p>
                      <a:pPr indent="0" lvl="0" marL="0" marR="0" rtl="0" algn="just">
                        <a:lnSpc>
                          <a:spcPct val="115000"/>
                        </a:lnSpc>
                        <a:spcBef>
                          <a:spcPts val="0"/>
                        </a:spcBef>
                        <a:spcAft>
                          <a:spcPts val="0"/>
                        </a:spcAft>
                        <a:buNone/>
                      </a:pPr>
                      <a:r>
                        <a:rPr b="1" lang="sv-SE" sz="1200">
                          <a:solidFill>
                            <a:srgbClr val="000000"/>
                          </a:solidFill>
                          <a:latin typeface="Times New Roman"/>
                          <a:ea typeface="Times New Roman"/>
                          <a:cs typeface="Times New Roman"/>
                          <a:sym typeface="Times New Roman"/>
                        </a:rPr>
                        <a:t>MS 2.1</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latin typeface="Times New Roman"/>
                          <a:ea typeface="Times New Roman"/>
                          <a:cs typeface="Times New Roman"/>
                          <a:sym typeface="Times New Roman"/>
                        </a:rPr>
                        <a:t>Updated requirements analysis report: the analysis will outline the implementation work to be done for the eSignature service, the eArchive PoC, the eDelivery PoC and the housing application. This report will serve as reference document for the development to be conducted in A2</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M4</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Release of report</a:t>
                      </a:r>
                      <a:endParaRPr sz="1100">
                        <a:latin typeface="Calibri"/>
                        <a:ea typeface="Calibri"/>
                        <a:cs typeface="Calibri"/>
                        <a:sym typeface="Calibri"/>
                      </a:endParaRPr>
                    </a:p>
                  </a:txBody>
                  <a:tcPr marT="0" marB="0" marR="68575" marL="68575"/>
                </a:tc>
              </a:tr>
              <a:tr h="370850">
                <a:tc>
                  <a:txBody>
                    <a:bodyPr/>
                    <a:lstStyle/>
                    <a:p>
                      <a:pPr indent="0" lvl="0" marL="0" marR="0" rtl="0" algn="just">
                        <a:lnSpc>
                          <a:spcPct val="115000"/>
                        </a:lnSpc>
                        <a:spcBef>
                          <a:spcPts val="0"/>
                        </a:spcBef>
                        <a:spcAft>
                          <a:spcPts val="0"/>
                        </a:spcAft>
                        <a:buNone/>
                      </a:pPr>
                      <a:r>
                        <a:rPr b="1" lang="sv-SE" sz="1200">
                          <a:solidFill>
                            <a:srgbClr val="000000"/>
                          </a:solidFill>
                          <a:latin typeface="Times New Roman"/>
                          <a:ea typeface="Times New Roman"/>
                          <a:cs typeface="Times New Roman"/>
                          <a:sym typeface="Times New Roman"/>
                        </a:rPr>
                        <a:t>MS 2.2</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latin typeface="Times New Roman"/>
                          <a:ea typeface="Times New Roman"/>
                          <a:cs typeface="Times New Roman"/>
                          <a:sym typeface="Times New Roman"/>
                        </a:rPr>
                        <a:t>eSignature service launch: The launch of the eSignature service will pave the way for the testing and roll-out of the service by the Online Learning Agreement and housing applications</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M12</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Release of the technical platform</a:t>
                      </a:r>
                      <a:endParaRPr sz="1100">
                        <a:latin typeface="Calibri"/>
                        <a:ea typeface="Calibri"/>
                        <a:cs typeface="Calibri"/>
                        <a:sym typeface="Calibri"/>
                      </a:endParaRPr>
                    </a:p>
                  </a:txBody>
                  <a:tcPr marT="0" marB="0" marR="68575" marL="68575"/>
                </a:tc>
              </a:tr>
              <a:tr h="370850">
                <a:tc>
                  <a:txBody>
                    <a:bodyPr/>
                    <a:lstStyle/>
                    <a:p>
                      <a:pPr indent="0" lvl="0" marL="0" marR="0" rtl="0" algn="just">
                        <a:lnSpc>
                          <a:spcPct val="115000"/>
                        </a:lnSpc>
                        <a:spcBef>
                          <a:spcPts val="0"/>
                        </a:spcBef>
                        <a:spcAft>
                          <a:spcPts val="0"/>
                        </a:spcAft>
                        <a:buNone/>
                      </a:pPr>
                      <a:r>
                        <a:rPr b="1" lang="sv-SE" sz="1200">
                          <a:solidFill>
                            <a:srgbClr val="000000"/>
                          </a:solidFill>
                          <a:latin typeface="Times New Roman"/>
                          <a:ea typeface="Times New Roman"/>
                          <a:cs typeface="Times New Roman"/>
                          <a:sym typeface="Times New Roman"/>
                        </a:rPr>
                        <a:t>MS 2.3</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latin typeface="Times New Roman"/>
                          <a:ea typeface="Times New Roman"/>
                          <a:cs typeface="Times New Roman"/>
                          <a:sym typeface="Times New Roman"/>
                        </a:rPr>
                        <a:t>Archive proof of-concept: the proof-of-concept of the eArchive service will demonstrate how HEIs can eArchive relevant student records transferred via the data exchange network</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M20/M24</a:t>
                      </a:r>
                      <a:endParaRPr sz="11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Open source code and recommendation report</a:t>
                      </a:r>
                      <a:endParaRPr sz="1100">
                        <a:latin typeface="Calibri"/>
                        <a:ea typeface="Calibri"/>
                        <a:cs typeface="Calibri"/>
                        <a:sym typeface="Calibri"/>
                      </a:endParaRPr>
                    </a:p>
                  </a:txBody>
                  <a:tcPr marT="0" marB="0" marR="68575" marL="68575"/>
                </a:tc>
              </a:tr>
              <a:tr h="370850">
                <a:tc>
                  <a:txBody>
                    <a:bodyPr/>
                    <a:lstStyle/>
                    <a:p>
                      <a:pPr indent="0" lvl="0" marL="0" marR="0" rtl="0" algn="just">
                        <a:lnSpc>
                          <a:spcPct val="115000"/>
                        </a:lnSpc>
                        <a:spcBef>
                          <a:spcPts val="0"/>
                        </a:spcBef>
                        <a:spcAft>
                          <a:spcPts val="0"/>
                        </a:spcAft>
                        <a:buNone/>
                      </a:pPr>
                      <a:r>
                        <a:rPr b="1" lang="sv-SE" sz="1200">
                          <a:solidFill>
                            <a:srgbClr val="000000"/>
                          </a:solidFill>
                          <a:latin typeface="Times New Roman"/>
                          <a:ea typeface="Times New Roman"/>
                          <a:cs typeface="Times New Roman"/>
                          <a:sym typeface="Times New Roman"/>
                        </a:rPr>
                        <a:t>MS 2.4 </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latin typeface="Times New Roman"/>
                          <a:ea typeface="Times New Roman"/>
                          <a:cs typeface="Times New Roman"/>
                          <a:sym typeface="Times New Roman"/>
                        </a:rPr>
                        <a:t>eTranslate usability report will analyse how the building block can enable multilingual communication both for the documents exchanged via the data exchange network and the user interfaces</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M16</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Usability report</a:t>
                      </a:r>
                      <a:endParaRPr sz="1100">
                        <a:latin typeface="Calibri"/>
                        <a:ea typeface="Calibri"/>
                        <a:cs typeface="Calibri"/>
                        <a:sym typeface="Calibri"/>
                      </a:endParaRPr>
                    </a:p>
                  </a:txBody>
                  <a:tcPr marT="0" marB="0" marR="68575" marL="68575"/>
                </a:tc>
              </a:tr>
              <a:tr h="370850">
                <a:tc>
                  <a:txBody>
                    <a:bodyPr/>
                    <a:lstStyle/>
                    <a:p>
                      <a:pPr indent="0" lvl="0" marL="0" marR="0" rtl="0" algn="just">
                        <a:lnSpc>
                          <a:spcPct val="115000"/>
                        </a:lnSpc>
                        <a:spcBef>
                          <a:spcPts val="0"/>
                        </a:spcBef>
                        <a:spcAft>
                          <a:spcPts val="0"/>
                        </a:spcAft>
                        <a:buNone/>
                      </a:pPr>
                      <a:r>
                        <a:rPr b="1" lang="sv-SE" sz="1200">
                          <a:solidFill>
                            <a:srgbClr val="000000"/>
                          </a:solidFill>
                          <a:latin typeface="Times New Roman"/>
                          <a:ea typeface="Times New Roman"/>
                          <a:cs typeface="Times New Roman"/>
                          <a:sym typeface="Times New Roman"/>
                        </a:rPr>
                        <a:t>MS 2.5 </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Housing web application proof-of-concept: </a:t>
                      </a:r>
                      <a:r>
                        <a:rPr lang="sv-SE" sz="1200">
                          <a:latin typeface="Times New Roman"/>
                          <a:ea typeface="Times New Roman"/>
                          <a:cs typeface="Times New Roman"/>
                          <a:sym typeface="Times New Roman"/>
                        </a:rPr>
                        <a:t>The proof-of-concept for the housing web application will allow to demonstrate how student service providers can make manage their housing offer digitally and make the data available to incoming students before they arrive at destination. The housing web application will integrate with the eSignature solution.</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M12</a:t>
                      </a:r>
                      <a:endParaRPr sz="1100">
                        <a:latin typeface="Calibri"/>
                        <a:ea typeface="Calibri"/>
                        <a:cs typeface="Calibri"/>
                        <a:sym typeface="Calibri"/>
                      </a:endParaRPr>
                    </a:p>
                  </a:txBody>
                  <a:tcPr marT="0" marB="0" marR="68575" marL="68575"/>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Open source code</a:t>
                      </a:r>
                      <a:endParaRPr sz="1100">
                        <a:latin typeface="Calibri"/>
                        <a:ea typeface="Calibri"/>
                        <a:cs typeface="Calibri"/>
                        <a:sym typeface="Calibri"/>
                      </a:endParaRPr>
                    </a:p>
                  </a:txBody>
                  <a:tcPr marT="0" marB="0" marR="68575" marL="68575"/>
                </a:tc>
              </a:tr>
              <a:tr h="370850">
                <a:tc>
                  <a:txBody>
                    <a:bodyPr/>
                    <a:lstStyle/>
                    <a:p>
                      <a:pPr indent="0" lvl="0" marL="0" marR="0" rtl="0" algn="just">
                        <a:lnSpc>
                          <a:spcPct val="115000"/>
                        </a:lnSpc>
                        <a:spcBef>
                          <a:spcPts val="0"/>
                        </a:spcBef>
                        <a:spcAft>
                          <a:spcPts val="0"/>
                        </a:spcAft>
                        <a:buNone/>
                      </a:pPr>
                      <a:r>
                        <a:rPr b="1" lang="sv-SE" sz="1200">
                          <a:solidFill>
                            <a:srgbClr val="000000"/>
                          </a:solidFill>
                          <a:latin typeface="Times New Roman"/>
                          <a:ea typeface="Times New Roman"/>
                          <a:cs typeface="Times New Roman"/>
                          <a:sym typeface="Times New Roman"/>
                        </a:rPr>
                        <a:t>MS 2.5</a:t>
                      </a:r>
                      <a:endParaRPr/>
                    </a:p>
                  </a:txBody>
                  <a:tcPr marT="45725" marB="45725" marR="91450" marL="91450"/>
                </a:tc>
                <a:tc>
                  <a:txBody>
                    <a:bodyPr/>
                    <a:lstStyle/>
                    <a:p>
                      <a:pPr indent="0" lvl="0" marL="0" marR="0" rtl="0" algn="just">
                        <a:lnSpc>
                          <a:spcPct val="115000"/>
                        </a:lnSpc>
                        <a:spcBef>
                          <a:spcPts val="0"/>
                        </a:spcBef>
                        <a:spcAft>
                          <a:spcPts val="0"/>
                        </a:spcAft>
                        <a:buNone/>
                      </a:pPr>
                      <a:r>
                        <a:rPr lang="sv-SE" sz="1200">
                          <a:solidFill>
                            <a:schemeClr val="dk1"/>
                          </a:solidFill>
                          <a:latin typeface="Times New Roman"/>
                          <a:ea typeface="Times New Roman"/>
                          <a:cs typeface="Times New Roman"/>
                          <a:sym typeface="Times New Roman"/>
                        </a:rPr>
                        <a:t>Proof-of-concept recommendation report for further development</a:t>
                      </a:r>
                      <a:endParaRPr sz="1200">
                        <a:solidFill>
                          <a:schemeClr val="dk1"/>
                        </a:solidFill>
                        <a:latin typeface="Times New Roman"/>
                        <a:ea typeface="Times New Roman"/>
                        <a:cs typeface="Times New Roman"/>
                        <a:sym typeface="Times New Roman"/>
                      </a:endParaRPr>
                    </a:p>
                  </a:txBody>
                  <a:tcPr marT="45725" marB="45725" marR="91450" marL="91450"/>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M24</a:t>
                      </a:r>
                      <a:endParaRPr/>
                    </a:p>
                  </a:txBody>
                  <a:tcPr marT="45725" marB="45725" marR="91450" marL="91450"/>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Release of report</a:t>
                      </a:r>
                      <a:endParaRPr b="1" sz="1200">
                        <a:solidFill>
                          <a:srgbClr val="000000"/>
                        </a:solidFill>
                        <a:latin typeface="Times New Roman"/>
                        <a:ea typeface="Times New Roman"/>
                        <a:cs typeface="Times New Roman"/>
                        <a:sym typeface="Times New Roman"/>
                      </a:endParaRPr>
                    </a:p>
                  </a:txBody>
                  <a:tcPr marT="45725" marB="45725" marR="91450" marL="91450"/>
                </a:tc>
              </a:tr>
              <a:tr h="370850">
                <a:tc>
                  <a:txBody>
                    <a:bodyPr/>
                    <a:lstStyle/>
                    <a:p>
                      <a:pPr indent="0" lvl="0" marL="0" marR="0" rtl="0" algn="just">
                        <a:lnSpc>
                          <a:spcPct val="115000"/>
                        </a:lnSpc>
                        <a:spcBef>
                          <a:spcPts val="0"/>
                        </a:spcBef>
                        <a:spcAft>
                          <a:spcPts val="0"/>
                        </a:spcAft>
                        <a:buNone/>
                      </a:pPr>
                      <a:r>
                        <a:rPr b="1" lang="sv-SE" sz="1200">
                          <a:solidFill>
                            <a:srgbClr val="000000"/>
                          </a:solidFill>
                          <a:latin typeface="Times New Roman"/>
                          <a:ea typeface="Times New Roman"/>
                          <a:cs typeface="Times New Roman"/>
                          <a:sym typeface="Times New Roman"/>
                        </a:rPr>
                        <a:t>MS 2.6</a:t>
                      </a:r>
                      <a:endParaRPr/>
                    </a:p>
                  </a:txBody>
                  <a:tcPr marT="45725" marB="45725" marR="91450" marL="91450"/>
                </a:tc>
                <a:tc>
                  <a:txBody>
                    <a:bodyPr/>
                    <a:lstStyle/>
                    <a:p>
                      <a:pPr indent="0" lvl="0" marL="0" marR="0" rtl="0" algn="just">
                        <a:lnSpc>
                          <a:spcPct val="115000"/>
                        </a:lnSpc>
                        <a:spcBef>
                          <a:spcPts val="0"/>
                        </a:spcBef>
                        <a:spcAft>
                          <a:spcPts val="0"/>
                        </a:spcAft>
                        <a:buNone/>
                      </a:pPr>
                      <a:r>
                        <a:rPr lang="sv-SE" sz="1200">
                          <a:solidFill>
                            <a:schemeClr val="dk1"/>
                          </a:solidFill>
                          <a:latin typeface="Times New Roman"/>
                          <a:ea typeface="Times New Roman"/>
                          <a:cs typeface="Times New Roman"/>
                          <a:sym typeface="Times New Roman"/>
                        </a:rPr>
                        <a:t>Report on connecting e-services to the interoperability infrastructure</a:t>
                      </a:r>
                      <a:endParaRPr sz="1200">
                        <a:solidFill>
                          <a:schemeClr val="dk1"/>
                        </a:solidFill>
                        <a:latin typeface="Times New Roman"/>
                        <a:ea typeface="Times New Roman"/>
                        <a:cs typeface="Times New Roman"/>
                        <a:sym typeface="Times New Roman"/>
                      </a:endParaRPr>
                    </a:p>
                  </a:txBody>
                  <a:tcPr marT="45725" marB="45725" marR="91450" marL="91450"/>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M20</a:t>
                      </a:r>
                      <a:endParaRPr/>
                    </a:p>
                  </a:txBody>
                  <a:tcPr marT="45725" marB="45725" marR="91450" marL="91450"/>
                </a:tc>
                <a:tc>
                  <a:txBody>
                    <a:bodyPr/>
                    <a:lstStyle/>
                    <a:p>
                      <a:pPr indent="0" lvl="0" marL="0" marR="0" rtl="0" algn="just">
                        <a:lnSpc>
                          <a:spcPct val="115000"/>
                        </a:lnSpc>
                        <a:spcBef>
                          <a:spcPts val="0"/>
                        </a:spcBef>
                        <a:spcAft>
                          <a:spcPts val="0"/>
                        </a:spcAft>
                        <a:buNone/>
                      </a:pPr>
                      <a:r>
                        <a:rPr lang="sv-SE" sz="1200">
                          <a:solidFill>
                            <a:srgbClr val="000000"/>
                          </a:solidFill>
                          <a:latin typeface="Times New Roman"/>
                          <a:ea typeface="Times New Roman"/>
                          <a:cs typeface="Times New Roman"/>
                          <a:sym typeface="Times New Roman"/>
                        </a:rPr>
                        <a:t>Release of report</a:t>
                      </a:r>
                      <a:endParaRPr b="1" sz="1200">
                        <a:solidFill>
                          <a:srgbClr val="000000"/>
                        </a:solidFill>
                        <a:latin typeface="Times New Roman"/>
                        <a:ea typeface="Times New Roman"/>
                        <a:cs typeface="Times New Roman"/>
                        <a:sym typeface="Times New Roman"/>
                      </a:endParaRPr>
                    </a:p>
                  </a:txBody>
                  <a:tcPr marT="45725" marB="45725" marR="91450" marL="9145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1"/>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600"/>
              <a:buFont typeface="Proxima Nova"/>
              <a:buNone/>
            </a:pPr>
            <a:r>
              <a:rPr b="1" lang="sv-SE" sz="2600"/>
              <a:t>Required resources</a:t>
            </a:r>
            <a:endParaRPr/>
          </a:p>
        </p:txBody>
      </p:sp>
      <p:sp>
        <p:nvSpPr>
          <p:cNvPr id="145" name="Google Shape;145;p11"/>
          <p:cNvSpPr txBox="1"/>
          <p:nvPr>
            <p:ph idx="1" type="body"/>
          </p:nvPr>
        </p:nvSpPr>
        <p:spPr>
          <a:xfrm>
            <a:off x="838200" y="1012372"/>
            <a:ext cx="10515600" cy="5164591"/>
          </a:xfrm>
          <a:prstGeom prst="rect">
            <a:avLst/>
          </a:prstGeom>
          <a:noFill/>
          <a:ln>
            <a:noFill/>
          </a:ln>
        </p:spPr>
        <p:txBody>
          <a:bodyPr anchorCtr="0" anchor="t" bIns="45700" lIns="91425" spcFirstLastPara="1" rIns="91425" wrap="square" tIns="45700">
            <a:normAutofit fontScale="77500" lnSpcReduction="20000"/>
          </a:bodyPr>
          <a:lstStyle/>
          <a:p>
            <a:pPr indent="-228600" lvl="0" marL="228600" rtl="0" algn="l">
              <a:lnSpc>
                <a:spcPct val="90000"/>
              </a:lnSpc>
              <a:spcBef>
                <a:spcPts val="0"/>
              </a:spcBef>
              <a:spcAft>
                <a:spcPts val="0"/>
              </a:spcAft>
              <a:buClr>
                <a:schemeClr val="dk1"/>
              </a:buClr>
              <a:buSzPct val="100000"/>
              <a:buChar char="•"/>
            </a:pPr>
            <a:r>
              <a:rPr lang="sv-SE"/>
              <a:t>Activity coordination</a:t>
            </a:r>
            <a:endParaRPr/>
          </a:p>
          <a:p>
            <a:pPr indent="-228600" lvl="1" marL="685800" rtl="0" algn="l">
              <a:lnSpc>
                <a:spcPct val="90000"/>
              </a:lnSpc>
              <a:spcBef>
                <a:spcPts val="500"/>
              </a:spcBef>
              <a:spcAft>
                <a:spcPts val="0"/>
              </a:spcAft>
              <a:buClr>
                <a:schemeClr val="dk1"/>
              </a:buClr>
              <a:buSzPct val="100000"/>
              <a:buChar char="•"/>
            </a:pPr>
            <a:r>
              <a:rPr lang="sv-SE"/>
              <a:t>SRC 6 PM</a:t>
            </a:r>
            <a:endParaRPr/>
          </a:p>
          <a:p>
            <a:pPr indent="-228600" lvl="0" marL="228600" rtl="0" algn="l">
              <a:lnSpc>
                <a:spcPct val="90000"/>
              </a:lnSpc>
              <a:spcBef>
                <a:spcPts val="1000"/>
              </a:spcBef>
              <a:spcAft>
                <a:spcPts val="0"/>
              </a:spcAft>
              <a:buClr>
                <a:schemeClr val="dk1"/>
              </a:buClr>
              <a:buSzPct val="100000"/>
              <a:buChar char="•"/>
            </a:pPr>
            <a:r>
              <a:rPr lang="sv-SE"/>
              <a:t>Task 2.1 </a:t>
            </a:r>
            <a:endParaRPr/>
          </a:p>
          <a:p>
            <a:pPr indent="-228600" lvl="1" marL="685800" rtl="0" algn="l">
              <a:lnSpc>
                <a:spcPct val="90000"/>
              </a:lnSpc>
              <a:spcBef>
                <a:spcPts val="500"/>
              </a:spcBef>
              <a:spcAft>
                <a:spcPts val="0"/>
              </a:spcAft>
              <a:buClr>
                <a:schemeClr val="dk1"/>
              </a:buClr>
              <a:buSzPct val="100000"/>
              <a:buChar char="•"/>
            </a:pPr>
            <a:r>
              <a:rPr lang="sv-SE"/>
              <a:t>GEANT 1,5 PM + SRCE, AUTh, UB, ELTE, HUB, DSW, CNOUS and SRC 0,5 PM each</a:t>
            </a:r>
            <a:endParaRPr/>
          </a:p>
          <a:p>
            <a:pPr indent="-228600" lvl="0" marL="228600" rtl="0" algn="l">
              <a:lnSpc>
                <a:spcPct val="90000"/>
              </a:lnSpc>
              <a:spcBef>
                <a:spcPts val="1000"/>
              </a:spcBef>
              <a:spcAft>
                <a:spcPts val="0"/>
              </a:spcAft>
              <a:buClr>
                <a:schemeClr val="dk1"/>
              </a:buClr>
              <a:buSzPct val="100000"/>
              <a:buChar char="•"/>
            </a:pPr>
            <a:r>
              <a:rPr lang="sv-SE"/>
              <a:t>Task 2.2</a:t>
            </a:r>
            <a:endParaRPr/>
          </a:p>
          <a:p>
            <a:pPr indent="-228600" lvl="1" marL="685800" rtl="0" algn="l">
              <a:lnSpc>
                <a:spcPct val="90000"/>
              </a:lnSpc>
              <a:spcBef>
                <a:spcPts val="500"/>
              </a:spcBef>
              <a:spcAft>
                <a:spcPts val="0"/>
              </a:spcAft>
              <a:buClr>
                <a:schemeClr val="dk1"/>
              </a:buClr>
              <a:buSzPct val="100000"/>
              <a:buChar char="•"/>
            </a:pPr>
            <a:r>
              <a:rPr lang="sv-SE"/>
              <a:t>SRC: 8,5 PM + AUTH: 6 PM + UB, GEANT: 0,5 PM each</a:t>
            </a:r>
            <a:endParaRPr/>
          </a:p>
          <a:p>
            <a:pPr indent="-228600" lvl="1" marL="685800" rtl="0" algn="l">
              <a:lnSpc>
                <a:spcPct val="90000"/>
              </a:lnSpc>
              <a:spcBef>
                <a:spcPts val="500"/>
              </a:spcBef>
              <a:spcAft>
                <a:spcPts val="0"/>
              </a:spcAft>
              <a:buClr>
                <a:schemeClr val="dk1"/>
              </a:buClr>
              <a:buSzPct val="100000"/>
              <a:buChar char="•"/>
            </a:pPr>
            <a:r>
              <a:rPr lang="sv-SE"/>
              <a:t>Subcontracting costs: 3000 EUR for Accredited Conformity Assessment Body (external auditors) for a special audit of the proxy service that will act as a HARICA Registration Authority for Qualified and non-Qualified Certificates.</a:t>
            </a:r>
            <a:endParaRPr/>
          </a:p>
          <a:p>
            <a:pPr indent="-228600" lvl="0" marL="228600" rtl="0" algn="l">
              <a:lnSpc>
                <a:spcPct val="90000"/>
              </a:lnSpc>
              <a:spcBef>
                <a:spcPts val="1000"/>
              </a:spcBef>
              <a:spcAft>
                <a:spcPts val="0"/>
              </a:spcAft>
              <a:buClr>
                <a:schemeClr val="dk1"/>
              </a:buClr>
              <a:buSzPct val="100000"/>
              <a:buChar char="•"/>
            </a:pPr>
            <a:r>
              <a:rPr lang="sv-SE"/>
              <a:t>Task 2.3</a:t>
            </a:r>
            <a:endParaRPr/>
          </a:p>
          <a:p>
            <a:pPr indent="-228600" lvl="1" marL="685800" rtl="0" algn="l">
              <a:lnSpc>
                <a:spcPct val="90000"/>
              </a:lnSpc>
              <a:spcBef>
                <a:spcPts val="500"/>
              </a:spcBef>
              <a:spcAft>
                <a:spcPts val="0"/>
              </a:spcAft>
              <a:buClr>
                <a:schemeClr val="dk1"/>
              </a:buClr>
              <a:buSzPct val="100000"/>
              <a:buChar char="•"/>
            </a:pPr>
            <a:r>
              <a:rPr lang="sv-SE"/>
              <a:t>UB: 6 PM</a:t>
            </a:r>
            <a:endParaRPr/>
          </a:p>
          <a:p>
            <a:pPr indent="-228600" lvl="0" marL="228600" rtl="0" algn="l">
              <a:lnSpc>
                <a:spcPct val="90000"/>
              </a:lnSpc>
              <a:spcBef>
                <a:spcPts val="1000"/>
              </a:spcBef>
              <a:spcAft>
                <a:spcPts val="0"/>
              </a:spcAft>
              <a:buClr>
                <a:schemeClr val="dk1"/>
              </a:buClr>
              <a:buSzPct val="100000"/>
              <a:buChar char="•"/>
            </a:pPr>
            <a:r>
              <a:rPr lang="sv-SE"/>
              <a:t>Task 2.4</a:t>
            </a:r>
            <a:endParaRPr/>
          </a:p>
          <a:p>
            <a:pPr indent="-228600" lvl="1" marL="685800" rtl="0" algn="l">
              <a:lnSpc>
                <a:spcPct val="90000"/>
              </a:lnSpc>
              <a:spcBef>
                <a:spcPts val="500"/>
              </a:spcBef>
              <a:spcAft>
                <a:spcPts val="0"/>
              </a:spcAft>
              <a:buClr>
                <a:schemeClr val="dk1"/>
              </a:buClr>
              <a:buSzPct val="100000"/>
              <a:buChar char="•"/>
            </a:pPr>
            <a:r>
              <a:rPr lang="sv-SE"/>
              <a:t> AUTh: 1 PM</a:t>
            </a:r>
            <a:endParaRPr/>
          </a:p>
          <a:p>
            <a:pPr indent="-228600" lvl="0" marL="228600" rtl="0" algn="l">
              <a:lnSpc>
                <a:spcPct val="90000"/>
              </a:lnSpc>
              <a:spcBef>
                <a:spcPts val="1000"/>
              </a:spcBef>
              <a:spcAft>
                <a:spcPts val="0"/>
              </a:spcAft>
              <a:buClr>
                <a:schemeClr val="dk1"/>
              </a:buClr>
              <a:buSzPct val="100000"/>
              <a:buChar char="•"/>
            </a:pPr>
            <a:r>
              <a:rPr lang="sv-SE"/>
              <a:t>Task 2.5</a:t>
            </a:r>
            <a:endParaRPr/>
          </a:p>
          <a:p>
            <a:pPr indent="-228600" lvl="1" marL="685800" rtl="0" algn="l">
              <a:lnSpc>
                <a:spcPct val="90000"/>
              </a:lnSpc>
              <a:spcBef>
                <a:spcPts val="500"/>
              </a:spcBef>
              <a:spcAft>
                <a:spcPts val="0"/>
              </a:spcAft>
              <a:buClr>
                <a:schemeClr val="dk1"/>
              </a:buClr>
              <a:buSzPct val="100000"/>
              <a:buChar char="•"/>
            </a:pPr>
            <a:r>
              <a:rPr lang="sv-SE"/>
              <a:t>DSW: 9 PM + CNOUS, NU: 1 PM each</a:t>
            </a:r>
            <a:endParaRPr/>
          </a:p>
          <a:p>
            <a:pPr indent="-228600" lvl="0" marL="228600" rtl="0" algn="l">
              <a:lnSpc>
                <a:spcPct val="90000"/>
              </a:lnSpc>
              <a:spcBef>
                <a:spcPts val="1000"/>
              </a:spcBef>
              <a:spcAft>
                <a:spcPts val="0"/>
              </a:spcAft>
              <a:buClr>
                <a:schemeClr val="dk1"/>
              </a:buClr>
              <a:buSzPct val="100000"/>
              <a:buChar char="•"/>
            </a:pPr>
            <a:r>
              <a:rPr lang="sv-SE"/>
              <a:t>Task 2.6</a:t>
            </a:r>
            <a:endParaRPr/>
          </a:p>
          <a:p>
            <a:pPr indent="-228600" lvl="1" marL="685800" rtl="0" algn="l">
              <a:lnSpc>
                <a:spcPct val="90000"/>
              </a:lnSpc>
              <a:spcBef>
                <a:spcPts val="500"/>
              </a:spcBef>
              <a:spcAft>
                <a:spcPts val="0"/>
              </a:spcAft>
              <a:buClr>
                <a:schemeClr val="dk1"/>
              </a:buClr>
              <a:buSzPct val="100000"/>
              <a:buChar char="•"/>
            </a:pPr>
            <a:r>
              <a:rPr lang="sv-SE"/>
              <a:t>EUF: 2 PM</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2"/>
          <p:cNvSpPr txBox="1"/>
          <p:nvPr>
            <p:ph type="title"/>
          </p:nvPr>
        </p:nvSpPr>
        <p:spPr>
          <a:xfrm>
            <a:off x="838200" y="338999"/>
            <a:ext cx="10515600" cy="70603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Font typeface="Proxima Nova"/>
              <a:buNone/>
            </a:pPr>
            <a:r>
              <a:rPr lang="sv-SE" sz="2600"/>
              <a:t>Gantt</a:t>
            </a:r>
            <a:endParaRPr sz="2600"/>
          </a:p>
        </p:txBody>
      </p:sp>
      <p:graphicFrame>
        <p:nvGraphicFramePr>
          <p:cNvPr id="151" name="Google Shape;151;p12"/>
          <p:cNvGraphicFramePr/>
          <p:nvPr/>
        </p:nvGraphicFramePr>
        <p:xfrm>
          <a:off x="211596" y="1268713"/>
          <a:ext cx="3000000" cy="3000000"/>
        </p:xfrm>
        <a:graphic>
          <a:graphicData uri="http://schemas.openxmlformats.org/drawingml/2006/table">
            <a:tbl>
              <a:tblPr>
                <a:noFill/>
                <a:tableStyleId>{E7318758-77A4-489A-AD7B-7B57E17F8CF7}</a:tableStyleId>
              </a:tblPr>
              <a:tblGrid>
                <a:gridCol w="3340600"/>
                <a:gridCol w="640275"/>
                <a:gridCol w="1134425"/>
                <a:gridCol w="278375"/>
                <a:gridCol w="278375"/>
                <a:gridCol w="278375"/>
                <a:gridCol w="278375"/>
                <a:gridCol w="278375"/>
                <a:gridCol w="278375"/>
                <a:gridCol w="278375"/>
                <a:gridCol w="278375"/>
                <a:gridCol w="278375"/>
                <a:gridCol w="278375"/>
                <a:gridCol w="278375"/>
                <a:gridCol w="278375"/>
                <a:gridCol w="278375"/>
                <a:gridCol w="278375"/>
                <a:gridCol w="278375"/>
                <a:gridCol w="278375"/>
                <a:gridCol w="278375"/>
                <a:gridCol w="278375"/>
                <a:gridCol w="278375"/>
                <a:gridCol w="278375"/>
                <a:gridCol w="278375"/>
                <a:gridCol w="278375"/>
                <a:gridCol w="278375"/>
                <a:gridCol w="278375"/>
              </a:tblGrid>
              <a:tr h="221200">
                <a:tc rowSpan="2">
                  <a:txBody>
                    <a:bodyPr/>
                    <a:lstStyle/>
                    <a:p>
                      <a:pPr indent="0" lvl="0" marL="0" marR="0" rtl="0" algn="ctr">
                        <a:spcBef>
                          <a:spcPts val="0"/>
                        </a:spcBef>
                        <a:spcAft>
                          <a:spcPts val="0"/>
                        </a:spcAft>
                        <a:buNone/>
                      </a:pPr>
                      <a:r>
                        <a:rPr lang="sv-SE" sz="700" u="none" strike="noStrike"/>
                        <a:t>EDSSI L2 Gantt</a:t>
                      </a:r>
                      <a:endParaRPr b="1" i="0" sz="700" u="none" strike="noStrike">
                        <a:solidFill>
                          <a:srgbClr val="000000"/>
                        </a:solidFill>
                        <a:latin typeface="Arial"/>
                        <a:ea typeface="Arial"/>
                        <a:cs typeface="Arial"/>
                        <a:sym typeface="Arial"/>
                      </a:endParaRPr>
                    </a:p>
                  </a:txBody>
                  <a:tcPr marT="6200" marB="0" marR="6200" marL="6200" anchor="ctr"/>
                </a:tc>
                <a:tc rowSpan="3">
                  <a:txBody>
                    <a:bodyPr/>
                    <a:lstStyle/>
                    <a:p>
                      <a:pPr indent="0" lvl="0" marL="0" marR="0" rtl="0" algn="l">
                        <a:spcBef>
                          <a:spcPts val="0"/>
                        </a:spcBef>
                        <a:spcAft>
                          <a:spcPts val="0"/>
                        </a:spcAft>
                        <a:buNone/>
                      </a:pPr>
                      <a:r>
                        <a:rPr lang="sv-SE" sz="500" u="none" strike="noStrike"/>
                        <a:t>Leaders</a:t>
                      </a:r>
                      <a:endParaRPr b="1" i="0" sz="500" u="none" strike="noStrike">
                        <a:solidFill>
                          <a:srgbClr val="000000"/>
                        </a:solidFill>
                        <a:latin typeface="Arial"/>
                        <a:ea typeface="Arial"/>
                        <a:cs typeface="Arial"/>
                        <a:sym typeface="Arial"/>
                      </a:endParaRPr>
                    </a:p>
                  </a:txBody>
                  <a:tcPr marT="6200" marB="0" marR="6200" marL="6200" anchor="b"/>
                </a:tc>
                <a:tc rowSpan="3">
                  <a:txBody>
                    <a:bodyPr/>
                    <a:lstStyle/>
                    <a:p>
                      <a:pPr indent="0" lvl="0" marL="0" marR="0" rtl="0" algn="l">
                        <a:spcBef>
                          <a:spcPts val="0"/>
                        </a:spcBef>
                        <a:spcAft>
                          <a:spcPts val="0"/>
                        </a:spcAft>
                        <a:buNone/>
                      </a:pPr>
                      <a:r>
                        <a:rPr lang="sv-SE" sz="500" u="none" strike="noStrike"/>
                        <a:t>Partners</a:t>
                      </a:r>
                      <a:endParaRPr b="1" i="0" sz="500" u="none" strike="noStrike">
                        <a:solidFill>
                          <a:srgbClr val="000000"/>
                        </a:solidFill>
                        <a:latin typeface="Arial"/>
                        <a:ea typeface="Arial"/>
                        <a:cs typeface="Arial"/>
                        <a:sym typeface="Arial"/>
                      </a:endParaRPr>
                    </a:p>
                  </a:txBody>
                  <a:tcPr marT="6200" marB="0" marR="6200" marL="6200" anchor="b"/>
                </a:tc>
                <a:tc gridSpan="4">
                  <a:txBody>
                    <a:bodyPr/>
                    <a:lstStyle/>
                    <a:p>
                      <a:pPr indent="0" lvl="0" marL="0" marR="0" rtl="0" algn="ctr">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hMerge="1"/>
                <a:tc hMerge="1"/>
                <a:tc hMerge="1"/>
                <a:tc gridSpan="12">
                  <a:txBody>
                    <a:bodyPr/>
                    <a:lstStyle/>
                    <a:p>
                      <a:pPr indent="0" lvl="0" marL="0" marR="0" rtl="0" algn="ctr">
                        <a:spcBef>
                          <a:spcPts val="0"/>
                        </a:spcBef>
                        <a:spcAft>
                          <a:spcPts val="0"/>
                        </a:spcAft>
                        <a:buNone/>
                      </a:pPr>
                      <a:r>
                        <a:rPr lang="sv-SE" sz="700" u="none" strike="noStrike"/>
                        <a:t>2022</a:t>
                      </a:r>
                      <a:endParaRPr b="1" i="0" sz="700" u="none" strike="noStrike">
                        <a:solidFill>
                          <a:srgbClr val="000000"/>
                        </a:solidFill>
                        <a:latin typeface="Arial"/>
                        <a:ea typeface="Arial"/>
                        <a:cs typeface="Arial"/>
                        <a:sym typeface="Arial"/>
                      </a:endParaRPr>
                    </a:p>
                  </a:txBody>
                  <a:tcPr marT="6200" marB="0" marR="6200" marL="6200" anchor="b"/>
                </a:tc>
                <a:tc hMerge="1"/>
                <a:tc hMerge="1"/>
                <a:tc hMerge="1"/>
                <a:tc hMerge="1"/>
                <a:tc hMerge="1"/>
                <a:tc hMerge="1"/>
                <a:tc hMerge="1"/>
                <a:tc hMerge="1"/>
                <a:tc hMerge="1"/>
                <a:tc hMerge="1"/>
                <a:tc hMerge="1"/>
                <a:tc gridSpan="8">
                  <a:txBody>
                    <a:bodyPr/>
                    <a:lstStyle/>
                    <a:p>
                      <a:pPr indent="0" lvl="0" marL="0" marR="0" rtl="0" algn="ctr">
                        <a:spcBef>
                          <a:spcPts val="0"/>
                        </a:spcBef>
                        <a:spcAft>
                          <a:spcPts val="0"/>
                        </a:spcAft>
                        <a:buNone/>
                      </a:pPr>
                      <a:r>
                        <a:rPr lang="sv-SE" sz="700" u="none" strike="noStrike"/>
                        <a:t>2023</a:t>
                      </a:r>
                      <a:endParaRPr b="1" i="0" sz="700" u="none" strike="noStrike">
                        <a:solidFill>
                          <a:srgbClr val="000000"/>
                        </a:solidFill>
                        <a:latin typeface="Arial"/>
                        <a:ea typeface="Arial"/>
                        <a:cs typeface="Arial"/>
                        <a:sym typeface="Arial"/>
                      </a:endParaRPr>
                    </a:p>
                  </a:txBody>
                  <a:tcPr marT="6200" marB="0" marR="6200" marL="6200" anchor="b"/>
                </a:tc>
                <a:tc hMerge="1"/>
                <a:tc hMerge="1"/>
                <a:tc hMerge="1"/>
                <a:tc hMerge="1"/>
                <a:tc hMerge="1"/>
                <a:tc hMerge="1"/>
                <a:tc hMerge="1"/>
              </a:tr>
              <a:tr h="221200">
                <a:tc vMerge="1"/>
                <a:tc vMerge="1"/>
                <a:tc vMerge="1"/>
                <a:tc>
                  <a:txBody>
                    <a:bodyPr/>
                    <a:lstStyle/>
                    <a:p>
                      <a:pPr indent="0" lvl="0" marL="0" marR="0" rtl="0" algn="l">
                        <a:spcBef>
                          <a:spcPts val="0"/>
                        </a:spcBef>
                        <a:spcAft>
                          <a:spcPts val="0"/>
                        </a:spcAft>
                        <a:buNone/>
                      </a:pPr>
                      <a:r>
                        <a:rPr lang="sv-SE" sz="700" u="none" strike="noStrike"/>
                        <a:t>Sept</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Oct</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Nov.</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Dec.</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Jan.</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Feb.</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Mar.</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Apr.</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May</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Jun.</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Jul.</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Aug.</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Sept</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Oct</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Nov.</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Dec.</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Jan.</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Feb.</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Mar.</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Apr.</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May</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Jun.</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Jul.</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Aug.</a:t>
                      </a:r>
                      <a:endParaRPr b="1" i="0" sz="7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Activities</a:t>
                      </a:r>
                      <a:endParaRPr b="1" i="0" sz="700" u="none" strike="noStrike">
                        <a:solidFill>
                          <a:srgbClr val="000000"/>
                        </a:solidFill>
                        <a:latin typeface="Arial"/>
                        <a:ea typeface="Arial"/>
                        <a:cs typeface="Arial"/>
                        <a:sym typeface="Arial"/>
                      </a:endParaRPr>
                    </a:p>
                  </a:txBody>
                  <a:tcPr marT="6200" marB="0" marR="6200" marL="6200" anchor="b"/>
                </a:tc>
                <a:tc vMerge="1"/>
                <a:tc vMerge="1"/>
                <a:tc>
                  <a:txBody>
                    <a:bodyPr/>
                    <a:lstStyle/>
                    <a:p>
                      <a:pPr indent="0" lvl="0" marL="0" marR="0" rtl="0" algn="l">
                        <a:spcBef>
                          <a:spcPts val="0"/>
                        </a:spcBef>
                        <a:spcAft>
                          <a:spcPts val="0"/>
                        </a:spcAft>
                        <a:buNone/>
                      </a:pPr>
                      <a:r>
                        <a:rPr lang="sv-SE" sz="700" u="none" strike="noStrike"/>
                        <a:t>M1</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M2</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M3</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M4</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M5</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M6</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M7</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M8</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M9</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M10</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M11</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M12</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M13</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M14</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M15</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M16</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M17</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M18</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M19</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M20</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M21</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M22</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M23</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M23</a:t>
                      </a:r>
                      <a:endParaRPr b="1" i="0" sz="7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Activity 2 - Deploying CEF building blocks and e-Services</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SRC</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r>
              <a:tr h="337050">
                <a:tc>
                  <a:txBody>
                    <a:bodyPr/>
                    <a:lstStyle/>
                    <a:p>
                      <a:pPr indent="0" lvl="0" marL="0" marR="0" rtl="0" algn="l">
                        <a:spcBef>
                          <a:spcPts val="0"/>
                        </a:spcBef>
                        <a:spcAft>
                          <a:spcPts val="0"/>
                        </a:spcAft>
                        <a:buNone/>
                      </a:pPr>
                      <a:r>
                        <a:rPr lang="sv-SE" sz="700" u="none" strike="noStrike"/>
                        <a:t>Task 2.1 - Updating requirements analysis for building blocks and e-services</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GEANT</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SRCE, AUTh, UB, ELTE, HUB, DSW, CNOUS, SRC</a:t>
                      </a:r>
                      <a:endParaRPr b="0" i="0" sz="500" u="none" strike="noStrike">
                        <a:solidFill>
                          <a:srgbClr val="000000"/>
                        </a:solidFill>
                        <a:latin typeface="Arial"/>
                        <a:ea typeface="Arial"/>
                        <a:cs typeface="Arial"/>
                        <a:sym typeface="Arial"/>
                      </a:endParaRPr>
                    </a:p>
                  </a:txBody>
                  <a:tcPr marT="6200" marB="0" marR="6200" marL="6200" anchor="b"/>
                </a:tc>
                <a:tc gridSpan="4">
                  <a:txBody>
                    <a:bodyPr/>
                    <a:lstStyle/>
                    <a:p>
                      <a:pPr indent="0" lvl="0" marL="0" marR="0" rtl="0" algn="l">
                        <a:spcBef>
                          <a:spcPts val="0"/>
                        </a:spcBef>
                        <a:spcAft>
                          <a:spcPts val="0"/>
                        </a:spcAft>
                        <a:buNone/>
                      </a:pPr>
                      <a:r>
                        <a:rPr lang="sv-SE" sz="500" u="none" strike="noStrike"/>
                        <a:t>Analysis</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2.2 - Building an eSignature solution</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SRC</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AUTh, UB, GEANT</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gridSpan="4">
                  <a:txBody>
                    <a:bodyPr/>
                    <a:lstStyle/>
                    <a:p>
                      <a:pPr indent="0" lvl="0" marL="0" marR="0" rtl="0" algn="l">
                        <a:spcBef>
                          <a:spcPts val="0"/>
                        </a:spcBef>
                        <a:spcAft>
                          <a:spcPts val="0"/>
                        </a:spcAft>
                        <a:buNone/>
                      </a:pPr>
                      <a:r>
                        <a:rPr lang="sv-SE" sz="500" u="none" strike="noStrike"/>
                        <a:t>Prototyping</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c gridSpan="4">
                  <a:txBody>
                    <a:bodyPr/>
                    <a:lstStyle/>
                    <a:p>
                      <a:pPr indent="0" lvl="0" marL="0" marR="0" rtl="0" algn="l">
                        <a:spcBef>
                          <a:spcPts val="0"/>
                        </a:spcBef>
                        <a:spcAft>
                          <a:spcPts val="0"/>
                        </a:spcAft>
                        <a:buNone/>
                      </a:pPr>
                      <a:r>
                        <a:rPr lang="sv-SE" sz="500" u="none" strike="noStrike"/>
                        <a:t>Finalising</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2.3 - Creating a Proof of concept for eArchive services</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UB</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gridSpan="4">
                  <a:txBody>
                    <a:bodyPr/>
                    <a:lstStyle/>
                    <a:p>
                      <a:pPr indent="0" lvl="0" marL="0" marR="0" rtl="0" algn="l">
                        <a:spcBef>
                          <a:spcPts val="0"/>
                        </a:spcBef>
                        <a:spcAft>
                          <a:spcPts val="0"/>
                        </a:spcAft>
                        <a:buNone/>
                      </a:pPr>
                      <a:r>
                        <a:rPr lang="sv-SE" sz="500" u="none" strike="noStrike"/>
                        <a:t>Prototyping</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c gridSpan="4">
                  <a:txBody>
                    <a:bodyPr/>
                    <a:lstStyle/>
                    <a:p>
                      <a:pPr indent="0" lvl="0" marL="0" marR="0" rtl="0" algn="l">
                        <a:spcBef>
                          <a:spcPts val="0"/>
                        </a:spcBef>
                        <a:spcAft>
                          <a:spcPts val="0"/>
                        </a:spcAft>
                        <a:buNone/>
                      </a:pPr>
                      <a:r>
                        <a:rPr lang="sv-SE" sz="500" u="none" strike="noStrike"/>
                        <a:t>Proof-of-concept</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c gridSpan="4">
                  <a:txBody>
                    <a:bodyPr/>
                    <a:lstStyle/>
                    <a:p>
                      <a:pPr indent="0" lvl="0" marL="0" marR="0" rtl="0" algn="l">
                        <a:spcBef>
                          <a:spcPts val="0"/>
                        </a:spcBef>
                        <a:spcAft>
                          <a:spcPts val="0"/>
                        </a:spcAft>
                        <a:buNone/>
                      </a:pPr>
                      <a:r>
                        <a:rPr lang="sv-SE" sz="500" u="none" strike="noStrike"/>
                        <a:t>Report</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r>
              <a:tr h="221200">
                <a:tc>
                  <a:txBody>
                    <a:bodyPr/>
                    <a:lstStyle/>
                    <a:p>
                      <a:pPr indent="0" lvl="0" marL="0" marR="0" rtl="0" algn="l">
                        <a:spcBef>
                          <a:spcPts val="0"/>
                        </a:spcBef>
                        <a:spcAft>
                          <a:spcPts val="0"/>
                        </a:spcAft>
                        <a:buNone/>
                      </a:pPr>
                      <a:r>
                        <a:rPr lang="sv-SE" sz="700" u="none" strike="noStrike"/>
                        <a:t>Task 2.4 - Usability report of eTranslate CEF building block</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AUTh</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gridSpan="4">
                  <a:txBody>
                    <a:bodyPr/>
                    <a:lstStyle/>
                    <a:p>
                      <a:pPr indent="0" lvl="0" marL="0" marR="0" rtl="0" algn="l">
                        <a:spcBef>
                          <a:spcPts val="0"/>
                        </a:spcBef>
                        <a:spcAft>
                          <a:spcPts val="0"/>
                        </a:spcAft>
                        <a:buNone/>
                      </a:pPr>
                      <a:r>
                        <a:rPr lang="sv-SE" sz="500" u="none" strike="noStrike"/>
                        <a:t>Usability report</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2.5 - Student housing Web-Application</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DSW</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CNOUS, NU</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gridSpan="4">
                  <a:txBody>
                    <a:bodyPr/>
                    <a:lstStyle/>
                    <a:p>
                      <a:pPr indent="0" lvl="0" marL="0" marR="0" rtl="0" algn="l">
                        <a:spcBef>
                          <a:spcPts val="0"/>
                        </a:spcBef>
                        <a:spcAft>
                          <a:spcPts val="0"/>
                        </a:spcAft>
                        <a:buNone/>
                      </a:pPr>
                      <a:r>
                        <a:rPr lang="sv-SE" sz="500" u="none" strike="noStrike"/>
                        <a:t>Prototyping</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c gridSpan="4">
                  <a:txBody>
                    <a:bodyPr/>
                    <a:lstStyle/>
                    <a:p>
                      <a:pPr indent="0" lvl="0" marL="0" marR="0" rtl="0" algn="l">
                        <a:spcBef>
                          <a:spcPts val="0"/>
                        </a:spcBef>
                        <a:spcAft>
                          <a:spcPts val="0"/>
                        </a:spcAft>
                        <a:buNone/>
                      </a:pPr>
                      <a:r>
                        <a:rPr lang="sv-SE" sz="500" u="none" strike="noStrike"/>
                        <a:t>Finalising</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2.6 - Connecting e-services to the interoperability infrastructure</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EUF</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gridSpan="8">
                  <a:txBody>
                    <a:bodyPr/>
                    <a:lstStyle/>
                    <a:p>
                      <a:pPr indent="0" lvl="0" marL="0" marR="0" rtl="0" algn="l">
                        <a:spcBef>
                          <a:spcPts val="0"/>
                        </a:spcBef>
                        <a:spcAft>
                          <a:spcPts val="0"/>
                        </a:spcAft>
                        <a:buNone/>
                      </a:pPr>
                      <a:r>
                        <a:rPr lang="sv-SE" sz="500" u="none" strike="noStrike"/>
                        <a:t>Monitoring</a:t>
                      </a:r>
                      <a:endParaRPr b="0" i="0" sz="500" u="none" strike="noStrike">
                        <a:solidFill>
                          <a:srgbClr val="000000"/>
                        </a:solidFill>
                        <a:latin typeface="Arial"/>
                        <a:ea typeface="Arial"/>
                        <a:cs typeface="Arial"/>
                        <a:sym typeface="Arial"/>
                      </a:endParaRPr>
                    </a:p>
                  </a:txBody>
                  <a:tcPr marT="6200" marB="0" marR="6200" marL="6200" anchor="b"/>
                </a:tc>
                <a:tc hMerge="1"/>
                <a:tc hMerge="1"/>
                <a:tc hMerge="1"/>
                <a:tc hMerge="1"/>
                <a:tc hMerge="1"/>
                <a:tc hMerge="1"/>
                <a:tc hMerge="1"/>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 </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Activity 2 Deliverables</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SRC</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 </a:t>
                      </a:r>
                      <a:endParaRPr b="1" i="0" sz="7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2.1 Delivery of requirement report M4</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GEANT</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T2.1</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2.2 Delivery of eSignature service M12</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SRC</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T2.2</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2.3 Proof-of-concept M20</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UB</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T2.3</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2.3 Recommendation report M24</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UB</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T2.3</a:t>
                      </a:r>
                      <a:endParaRPr b="1" i="0" sz="7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2.4 eTranslate usability report M16</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AUTh</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T2.4</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2.5 Proof-of-concept M12</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DSW</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T2.5</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2.5 Recommendation report M24</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DSW</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T2.5</a:t>
                      </a:r>
                      <a:endParaRPr b="1" i="0" sz="700" u="none" strike="noStrike">
                        <a:solidFill>
                          <a:srgbClr val="000000"/>
                        </a:solidFill>
                        <a:latin typeface="Arial"/>
                        <a:ea typeface="Arial"/>
                        <a:cs typeface="Arial"/>
                        <a:sym typeface="Arial"/>
                      </a:endParaRPr>
                    </a:p>
                  </a:txBody>
                  <a:tcPr marT="6200" marB="0" marR="6200" marL="6200" anchor="b"/>
                </a:tc>
              </a:tr>
              <a:tr h="221200">
                <a:tc>
                  <a:txBody>
                    <a:bodyPr/>
                    <a:lstStyle/>
                    <a:p>
                      <a:pPr indent="0" lvl="0" marL="0" marR="0" rtl="0" algn="l">
                        <a:spcBef>
                          <a:spcPts val="0"/>
                        </a:spcBef>
                        <a:spcAft>
                          <a:spcPts val="0"/>
                        </a:spcAft>
                        <a:buNone/>
                      </a:pPr>
                      <a:r>
                        <a:rPr lang="sv-SE" sz="700" u="none" strike="noStrike"/>
                        <a:t>Task 2.6 Recommendation report M20</a:t>
                      </a:r>
                      <a:endParaRPr b="0"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EUF</a:t>
                      </a:r>
                      <a:endParaRPr b="0"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0" i="0" sz="500" u="none" strike="noStrike">
                        <a:solidFill>
                          <a:srgbClr val="FF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700" u="none" strike="noStrike"/>
                        <a:t>T2.6</a:t>
                      </a:r>
                      <a:endParaRPr b="1" i="0" sz="7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c>
                  <a:txBody>
                    <a:bodyPr/>
                    <a:lstStyle/>
                    <a:p>
                      <a:pPr indent="0" lvl="0" marL="0" marR="0" rtl="0" algn="l">
                        <a:spcBef>
                          <a:spcPts val="0"/>
                        </a:spcBef>
                        <a:spcAft>
                          <a:spcPts val="0"/>
                        </a:spcAft>
                        <a:buNone/>
                      </a:pPr>
                      <a:r>
                        <a:rPr lang="sv-SE" sz="500" u="none" strike="noStrike"/>
                        <a:t> </a:t>
                      </a:r>
                      <a:endParaRPr b="1" i="0" sz="500" u="none" strike="noStrike">
                        <a:solidFill>
                          <a:srgbClr val="000000"/>
                        </a:solidFill>
                        <a:latin typeface="Arial"/>
                        <a:ea typeface="Arial"/>
                        <a:cs typeface="Arial"/>
                        <a:sym typeface="Arial"/>
                      </a:endParaRPr>
                    </a:p>
                  </a:txBody>
                  <a:tcPr marT="6200" marB="0" marR="6200" marL="6200" anchor="b"/>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2"/>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600"/>
              <a:buFont typeface="Proxima Nova"/>
              <a:buNone/>
            </a:pPr>
            <a:r>
              <a:rPr lang="sv-SE" sz="2600"/>
              <a:t>Activity name: Deploying CEF building blocks and e-Services</a:t>
            </a:r>
            <a:endParaRPr/>
          </a:p>
        </p:txBody>
      </p:sp>
      <p:sp>
        <p:nvSpPr>
          <p:cNvPr id="90" name="Google Shape;90;p2"/>
          <p:cNvSpPr txBox="1"/>
          <p:nvPr>
            <p:ph idx="1" type="body"/>
          </p:nvPr>
        </p:nvSpPr>
        <p:spPr>
          <a:xfrm>
            <a:off x="838200" y="1012372"/>
            <a:ext cx="10515600" cy="516459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sv-SE"/>
              <a:t>Leader</a:t>
            </a:r>
            <a:endParaRPr/>
          </a:p>
          <a:p>
            <a:pPr indent="-228600" lvl="1" marL="685800" rtl="0" algn="l">
              <a:lnSpc>
                <a:spcPct val="90000"/>
              </a:lnSpc>
              <a:spcBef>
                <a:spcPts val="500"/>
              </a:spcBef>
              <a:spcAft>
                <a:spcPts val="0"/>
              </a:spcAft>
              <a:buClr>
                <a:schemeClr val="dk1"/>
              </a:buClr>
              <a:buSzPts val="2400"/>
              <a:buChar char="•"/>
            </a:pPr>
            <a:r>
              <a:rPr lang="sv-SE"/>
              <a:t>SRC</a:t>
            </a:r>
            <a:endParaRPr/>
          </a:p>
          <a:p>
            <a:pPr indent="-228600" lvl="0" marL="228600" rtl="0" algn="l">
              <a:lnSpc>
                <a:spcPct val="90000"/>
              </a:lnSpc>
              <a:spcBef>
                <a:spcPts val="1000"/>
              </a:spcBef>
              <a:spcAft>
                <a:spcPts val="0"/>
              </a:spcAft>
              <a:buClr>
                <a:schemeClr val="dk1"/>
              </a:buClr>
              <a:buSzPts val="2800"/>
              <a:buChar char="•"/>
            </a:pPr>
            <a:r>
              <a:rPr lang="sv-SE"/>
              <a:t>Other implementing applicants</a:t>
            </a:r>
            <a:endParaRPr/>
          </a:p>
          <a:p>
            <a:pPr indent="-228600" lvl="1" marL="685800" rtl="0" algn="l">
              <a:lnSpc>
                <a:spcPct val="90000"/>
              </a:lnSpc>
              <a:spcBef>
                <a:spcPts val="500"/>
              </a:spcBef>
              <a:spcAft>
                <a:spcPts val="0"/>
              </a:spcAft>
              <a:buClr>
                <a:schemeClr val="dk1"/>
              </a:buClr>
              <a:buSzPts val="2400"/>
              <a:buChar char="•"/>
            </a:pPr>
            <a:r>
              <a:rPr lang="sv-SE"/>
              <a:t>GEANT, SRCE, AUTh, UB, ELTE, HUB, DSW, CNOUS, EUF, NU</a:t>
            </a:r>
            <a:endParaRPr/>
          </a:p>
          <a:p>
            <a:pPr indent="-228600" lvl="0" marL="228600" rtl="0" algn="l">
              <a:lnSpc>
                <a:spcPct val="90000"/>
              </a:lnSpc>
              <a:spcBef>
                <a:spcPts val="1000"/>
              </a:spcBef>
              <a:spcAft>
                <a:spcPts val="0"/>
              </a:spcAft>
              <a:buClr>
                <a:schemeClr val="dk1"/>
              </a:buClr>
              <a:buSzPts val="2800"/>
              <a:buChar char="•"/>
            </a:pPr>
            <a:r>
              <a:rPr lang="sv-SE"/>
              <a:t>Activity objective</a:t>
            </a:r>
            <a:endParaRPr/>
          </a:p>
          <a:p>
            <a:pPr indent="0" lvl="1" marL="457200" rtl="0" algn="l">
              <a:lnSpc>
                <a:spcPct val="90000"/>
              </a:lnSpc>
              <a:spcBef>
                <a:spcPts val="500"/>
              </a:spcBef>
              <a:spcAft>
                <a:spcPts val="0"/>
              </a:spcAft>
              <a:buClr>
                <a:schemeClr val="dk1"/>
              </a:buClr>
              <a:buSzPts val="1900"/>
              <a:buNone/>
            </a:pPr>
            <a:r>
              <a:rPr lang="sv-SE" sz="1900"/>
              <a:t>The objective of this activity is </a:t>
            </a:r>
            <a:endParaRPr/>
          </a:p>
          <a:p>
            <a:pPr indent="0" lvl="1" marL="457200" rtl="0" algn="l">
              <a:lnSpc>
                <a:spcPct val="90000"/>
              </a:lnSpc>
              <a:spcBef>
                <a:spcPts val="500"/>
              </a:spcBef>
              <a:spcAft>
                <a:spcPts val="0"/>
              </a:spcAft>
              <a:buClr>
                <a:schemeClr val="dk1"/>
              </a:buClr>
              <a:buSzPts val="1900"/>
              <a:buNone/>
            </a:pPr>
            <a:r>
              <a:rPr lang="sv-SE" sz="1900"/>
              <a:t>a) to start deploying CEF building blocks in the core service infrastructure and </a:t>
            </a:r>
            <a:endParaRPr/>
          </a:p>
          <a:p>
            <a:pPr indent="0" lvl="1" marL="457200" rtl="0" algn="l">
              <a:lnSpc>
                <a:spcPct val="90000"/>
              </a:lnSpc>
              <a:spcBef>
                <a:spcPts val="500"/>
              </a:spcBef>
              <a:spcAft>
                <a:spcPts val="0"/>
              </a:spcAft>
              <a:buClr>
                <a:schemeClr val="dk1"/>
              </a:buClr>
              <a:buSzPts val="1900"/>
              <a:buNone/>
            </a:pPr>
            <a:r>
              <a:rPr lang="sv-SE" sz="1900"/>
              <a:t>b) to initiate the launch of new e- services for students based on these building blocks. </a:t>
            </a:r>
            <a:endParaRPr/>
          </a:p>
          <a:p>
            <a:pPr indent="0" lvl="1" marL="457200" rtl="0" algn="l">
              <a:lnSpc>
                <a:spcPct val="90000"/>
              </a:lnSpc>
              <a:spcBef>
                <a:spcPts val="500"/>
              </a:spcBef>
              <a:spcAft>
                <a:spcPts val="0"/>
              </a:spcAft>
              <a:buClr>
                <a:schemeClr val="dk1"/>
              </a:buClr>
              <a:buSzPts val="1900"/>
              <a:buNone/>
            </a:pPr>
            <a:r>
              <a:rPr lang="sv-SE" sz="1900"/>
              <a:t>More concretely the project will follow-up on the work of the ongoing EDSSI project by defining concrete requirements and creating a production near-system for eSignatures, integrating it with the housing use case for signing rental contracts and the Online Learning Agreement, and creating a proof-of-concept for eArchive in the context of the data exchange network. In addition, an initial version of a student housing web-application will be developed to allow students to find their housing before leaving their home country and a usability report will be produced for the eTranslate CEF building block.</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3"/>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Font typeface="Proxima Nova"/>
              <a:buNone/>
            </a:pPr>
            <a:r>
              <a:rPr lang="sv-SE" sz="2600"/>
              <a:t>Participants</a:t>
            </a:r>
            <a:endParaRPr sz="2600"/>
          </a:p>
        </p:txBody>
      </p:sp>
      <p:sp>
        <p:nvSpPr>
          <p:cNvPr id="96" name="Google Shape;96;p3"/>
          <p:cNvSpPr txBox="1"/>
          <p:nvPr>
            <p:ph idx="1" type="body"/>
          </p:nvPr>
        </p:nvSpPr>
        <p:spPr>
          <a:xfrm>
            <a:off x="838200" y="1012372"/>
            <a:ext cx="10515600" cy="5164591"/>
          </a:xfrm>
          <a:prstGeom prst="rect">
            <a:avLst/>
          </a:prstGeom>
          <a:noFill/>
          <a:ln>
            <a:noFill/>
          </a:ln>
        </p:spPr>
        <p:txBody>
          <a:bodyPr anchorCtr="0" anchor="t" bIns="45700" lIns="91425" spcFirstLastPara="1" rIns="91425" wrap="square" tIns="45700">
            <a:normAutofit fontScale="77500" lnSpcReduction="20000"/>
          </a:bodyPr>
          <a:lstStyle/>
          <a:p>
            <a:pPr indent="-228600" lvl="0" marL="228600" rtl="0" algn="l">
              <a:lnSpc>
                <a:spcPct val="90000"/>
              </a:lnSpc>
              <a:spcBef>
                <a:spcPts val="0"/>
              </a:spcBef>
              <a:spcAft>
                <a:spcPts val="0"/>
              </a:spcAft>
              <a:buClr>
                <a:schemeClr val="dk1"/>
              </a:buClr>
              <a:buSzPct val="100000"/>
              <a:buChar char="•"/>
            </a:pPr>
            <a:r>
              <a:rPr lang="sv-SE"/>
              <a:t>Humboldt-Universität zu Berlin (HUB)</a:t>
            </a:r>
            <a:endParaRPr/>
          </a:p>
          <a:p>
            <a:pPr indent="-228600" lvl="0" marL="228600" rtl="0" algn="l">
              <a:lnSpc>
                <a:spcPct val="90000"/>
              </a:lnSpc>
              <a:spcBef>
                <a:spcPts val="1000"/>
              </a:spcBef>
              <a:spcAft>
                <a:spcPts val="0"/>
              </a:spcAft>
              <a:buClr>
                <a:schemeClr val="dk1"/>
              </a:buClr>
              <a:buSzPct val="100000"/>
              <a:buChar char="•"/>
            </a:pPr>
            <a:r>
              <a:rPr lang="sv-SE"/>
              <a:t>EUROPEAN UNIVERSITY FOUNDATION-CAMPUS EUROPAE (EUF-CE)</a:t>
            </a:r>
            <a:endParaRPr/>
          </a:p>
          <a:p>
            <a:pPr indent="-228600" lvl="0" marL="228600" rtl="0" algn="l">
              <a:lnSpc>
                <a:spcPct val="90000"/>
              </a:lnSpc>
              <a:spcBef>
                <a:spcPts val="1000"/>
              </a:spcBef>
              <a:spcAft>
                <a:spcPts val="0"/>
              </a:spcAft>
              <a:buClr>
                <a:schemeClr val="dk1"/>
              </a:buClr>
              <a:buSzPct val="100000"/>
              <a:buChar char="•"/>
            </a:pPr>
            <a:r>
              <a:rPr lang="sv-SE"/>
              <a:t>GEANT VERENIGING (GEANT)</a:t>
            </a:r>
            <a:endParaRPr/>
          </a:p>
          <a:p>
            <a:pPr indent="-228600" lvl="0" marL="228600" rtl="0" algn="l">
              <a:lnSpc>
                <a:spcPct val="90000"/>
              </a:lnSpc>
              <a:spcBef>
                <a:spcPts val="1000"/>
              </a:spcBef>
              <a:spcAft>
                <a:spcPts val="0"/>
              </a:spcAft>
              <a:buClr>
                <a:schemeClr val="dk1"/>
              </a:buClr>
              <a:buSzPct val="100000"/>
              <a:buChar char="•"/>
            </a:pPr>
            <a:r>
              <a:rPr lang="sv-SE"/>
              <a:t>SVEUCILISTE U ZAGREBU SVEUCILISNI RACUNSKI CENTAR/ UNIVERSITY OF ZAGREB UNIVERSITY COMPUTING CENTRE (SRCE)</a:t>
            </a:r>
            <a:endParaRPr/>
          </a:p>
          <a:p>
            <a:pPr indent="-228600" lvl="0" marL="228600" rtl="0" algn="l">
              <a:lnSpc>
                <a:spcPct val="90000"/>
              </a:lnSpc>
              <a:spcBef>
                <a:spcPts val="1000"/>
              </a:spcBef>
              <a:spcAft>
                <a:spcPts val="0"/>
              </a:spcAft>
              <a:buClr>
                <a:schemeClr val="dk1"/>
              </a:buClr>
              <a:buSzPct val="100000"/>
              <a:buChar char="•"/>
            </a:pPr>
            <a:r>
              <a:rPr lang="sv-SE"/>
              <a:t>UNIVERSITAT DE BARCELONA (UB)</a:t>
            </a:r>
            <a:endParaRPr/>
          </a:p>
          <a:p>
            <a:pPr indent="-228600" lvl="0" marL="228600" rtl="0" algn="l">
              <a:lnSpc>
                <a:spcPct val="90000"/>
              </a:lnSpc>
              <a:spcBef>
                <a:spcPts val="1000"/>
              </a:spcBef>
              <a:spcAft>
                <a:spcPts val="0"/>
              </a:spcAft>
              <a:buClr>
                <a:schemeClr val="dk1"/>
              </a:buClr>
              <a:buSzPct val="100000"/>
              <a:buChar char="•"/>
            </a:pPr>
            <a:r>
              <a:rPr lang="sv-SE"/>
              <a:t>ARISTOTELIO PANEPISTIMIO THESSALONIKIS/ ARISTOTLE UNIVERSITY OF THESSALONIKI (AUTH)</a:t>
            </a:r>
            <a:endParaRPr/>
          </a:p>
          <a:p>
            <a:pPr indent="-228600" lvl="0" marL="228600" rtl="0" algn="l">
              <a:lnSpc>
                <a:spcPct val="90000"/>
              </a:lnSpc>
              <a:spcBef>
                <a:spcPts val="1000"/>
              </a:spcBef>
              <a:spcAft>
                <a:spcPts val="0"/>
              </a:spcAft>
              <a:buClr>
                <a:schemeClr val="dk1"/>
              </a:buClr>
              <a:buSzPct val="100000"/>
              <a:buChar char="•"/>
            </a:pPr>
            <a:r>
              <a:rPr lang="sv-SE"/>
              <a:t>CENTRE NATIONAL DES OEUVRES UNIVERSITAIRES ET SCOLAIRES (CNOUS)</a:t>
            </a:r>
            <a:endParaRPr/>
          </a:p>
          <a:p>
            <a:pPr indent="-228600" lvl="0" marL="228600" rtl="0" algn="l">
              <a:lnSpc>
                <a:spcPct val="90000"/>
              </a:lnSpc>
              <a:spcBef>
                <a:spcPts val="1000"/>
              </a:spcBef>
              <a:spcAft>
                <a:spcPts val="0"/>
              </a:spcAft>
              <a:buClr>
                <a:schemeClr val="dk1"/>
              </a:buClr>
              <a:buSzPct val="100000"/>
              <a:buChar char="•"/>
            </a:pPr>
            <a:r>
              <a:rPr lang="sv-SE"/>
              <a:t>DEUTSCHES STUDENTENWERK EV (DSW)</a:t>
            </a:r>
            <a:endParaRPr/>
          </a:p>
          <a:p>
            <a:pPr indent="-228600" lvl="0" marL="228600" rtl="0" algn="l">
              <a:lnSpc>
                <a:spcPct val="90000"/>
              </a:lnSpc>
              <a:spcBef>
                <a:spcPts val="1000"/>
              </a:spcBef>
              <a:spcAft>
                <a:spcPts val="0"/>
              </a:spcAft>
              <a:buClr>
                <a:schemeClr val="dk1"/>
              </a:buClr>
              <a:buSzPct val="100000"/>
              <a:buChar char="•"/>
            </a:pPr>
            <a:r>
              <a:rPr lang="sv-SE"/>
              <a:t>VETENSKAPSRADET - SWEDISH RESEARCH COUNCIL (SRC)</a:t>
            </a:r>
            <a:endParaRPr/>
          </a:p>
          <a:p>
            <a:pPr indent="-228600" lvl="0" marL="228600" rtl="0" algn="l">
              <a:lnSpc>
                <a:spcPct val="90000"/>
              </a:lnSpc>
              <a:spcBef>
                <a:spcPts val="1000"/>
              </a:spcBef>
              <a:spcAft>
                <a:spcPts val="0"/>
              </a:spcAft>
              <a:buClr>
                <a:schemeClr val="dk1"/>
              </a:buClr>
              <a:buSzPct val="100000"/>
              <a:buChar char="•"/>
            </a:pPr>
            <a:r>
              <a:rPr lang="sv-SE"/>
              <a:t>EOTVOS LORAND TUDOMANYEGYETEM (ELTE)</a:t>
            </a:r>
            <a:endParaRPr/>
          </a:p>
          <a:p>
            <a:pPr indent="-228600" lvl="0" marL="228600" rtl="0" algn="l">
              <a:lnSpc>
                <a:spcPct val="90000"/>
              </a:lnSpc>
              <a:spcBef>
                <a:spcPts val="1000"/>
              </a:spcBef>
              <a:spcAft>
                <a:spcPts val="0"/>
              </a:spcAft>
              <a:buClr>
                <a:schemeClr val="dk1"/>
              </a:buClr>
              <a:buSzPct val="100000"/>
              <a:buChar char="•"/>
            </a:pPr>
            <a:r>
              <a:rPr lang="sv-SE"/>
              <a:t>COMMUNAUTE UNIVERSITES ET ETABLISSEMENTS NORMANDIE UNIVERSITE (NU)</a:t>
            </a:r>
            <a:endParaRPr/>
          </a:p>
          <a:p>
            <a:pPr indent="-228600" lvl="0" marL="228600" rtl="0" algn="l">
              <a:lnSpc>
                <a:spcPct val="90000"/>
              </a:lnSpc>
              <a:spcBef>
                <a:spcPts val="1000"/>
              </a:spcBef>
              <a:spcAft>
                <a:spcPts val="0"/>
              </a:spcAft>
              <a:buClr>
                <a:schemeClr val="dk1"/>
              </a:buClr>
              <a:buSzPct val="100000"/>
              <a:buChar char="•"/>
            </a:pPr>
            <a:r>
              <a:rPr lang="sv-SE"/>
              <a:t>VEREIN ZUR FOERDERUNG EINES DEUTSCHEN FORSCHUNGSNETZES DFN VEREIN E.V. (DFN)?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4"/>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600"/>
              <a:buFont typeface="Proxima Nova"/>
              <a:buNone/>
            </a:pPr>
            <a:r>
              <a:rPr b="1" lang="sv-SE" sz="2600"/>
              <a:t>Task 2.1: Updating requirements analysis for building blocks and e-services</a:t>
            </a:r>
            <a:endParaRPr/>
          </a:p>
        </p:txBody>
      </p:sp>
      <p:sp>
        <p:nvSpPr>
          <p:cNvPr id="102" name="Google Shape;102;p4"/>
          <p:cNvSpPr txBox="1"/>
          <p:nvPr>
            <p:ph idx="1" type="body"/>
          </p:nvPr>
        </p:nvSpPr>
        <p:spPr>
          <a:xfrm>
            <a:off x="838200" y="1012372"/>
            <a:ext cx="10515600" cy="516459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sv-SE"/>
              <a:t>Lead: GEANT</a:t>
            </a:r>
            <a:endParaRPr/>
          </a:p>
          <a:p>
            <a:pPr indent="-228600" lvl="0" marL="228600" rtl="0" algn="l">
              <a:lnSpc>
                <a:spcPct val="90000"/>
              </a:lnSpc>
              <a:spcBef>
                <a:spcPts val="1000"/>
              </a:spcBef>
              <a:spcAft>
                <a:spcPts val="0"/>
              </a:spcAft>
              <a:buClr>
                <a:schemeClr val="dk1"/>
              </a:buClr>
              <a:buSzPts val="2800"/>
              <a:buChar char="•"/>
            </a:pPr>
            <a:r>
              <a:rPr lang="sv-SE"/>
              <a:t>Contributors: All</a:t>
            </a:r>
            <a:endParaRPr/>
          </a:p>
          <a:p>
            <a:pPr indent="-228600" lvl="0" marL="228600" rtl="0" algn="l">
              <a:lnSpc>
                <a:spcPct val="90000"/>
              </a:lnSpc>
              <a:spcBef>
                <a:spcPts val="1000"/>
              </a:spcBef>
              <a:spcAft>
                <a:spcPts val="0"/>
              </a:spcAft>
              <a:buClr>
                <a:schemeClr val="dk1"/>
              </a:buClr>
              <a:buSzPts val="2800"/>
              <a:buChar char="•"/>
            </a:pPr>
            <a:r>
              <a:rPr lang="sv-SE"/>
              <a:t>This task will be based on the work produced by the ongoing EDSSI L1 project (notably the usability report of eArchive and eSignature) and produce a detailed requirements analysis for the subsequent tasks concerning the CEF building blocks and the deployment of new e- services. The Action will also get familiar with the work of other CEF Action deploying eSignature for the HEI (CEF Actions 2017-DE-IA-0022, 2020-EU-IA-0056 and 2020-EU-IA-0115).</a:t>
            </a:r>
            <a:endParaRPr/>
          </a:p>
          <a:p>
            <a:pPr indent="-50800" lvl="0" marL="22860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sv-SE"/>
              <a:t>Indicator: Delivery of requirement report in M4</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5"/>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600"/>
              <a:buFont typeface="Proxima Nova"/>
              <a:buNone/>
            </a:pPr>
            <a:r>
              <a:rPr b="1" lang="sv-SE" sz="2600"/>
              <a:t>Task 2.2: Building an eSignature solution</a:t>
            </a:r>
            <a:endParaRPr/>
          </a:p>
        </p:txBody>
      </p:sp>
      <p:sp>
        <p:nvSpPr>
          <p:cNvPr id="108" name="Google Shape;108;p5"/>
          <p:cNvSpPr txBox="1"/>
          <p:nvPr>
            <p:ph idx="1" type="body"/>
          </p:nvPr>
        </p:nvSpPr>
        <p:spPr>
          <a:xfrm>
            <a:off x="838200" y="1012372"/>
            <a:ext cx="10515600" cy="5164591"/>
          </a:xfrm>
          <a:prstGeom prst="rect">
            <a:avLst/>
          </a:prstGeom>
          <a:noFill/>
          <a:ln>
            <a:noFill/>
          </a:ln>
        </p:spPr>
        <p:txBody>
          <a:bodyPr anchorCtr="0" anchor="t" bIns="45700" lIns="91425" spcFirstLastPara="1" rIns="91425" wrap="square" tIns="45700">
            <a:normAutofit fontScale="77500" lnSpcReduction="20000"/>
          </a:bodyPr>
          <a:lstStyle/>
          <a:p>
            <a:pPr indent="-228600" lvl="0" marL="228600" rtl="0" algn="l">
              <a:lnSpc>
                <a:spcPct val="90000"/>
              </a:lnSpc>
              <a:spcBef>
                <a:spcPts val="0"/>
              </a:spcBef>
              <a:spcAft>
                <a:spcPts val="0"/>
              </a:spcAft>
              <a:buClr>
                <a:schemeClr val="dk1"/>
              </a:buClr>
              <a:buSzPct val="100000"/>
              <a:buChar char="•"/>
            </a:pPr>
            <a:r>
              <a:rPr lang="sv-SE"/>
              <a:t>Lead: SRC</a:t>
            </a:r>
            <a:endParaRPr/>
          </a:p>
          <a:p>
            <a:pPr indent="-228600" lvl="0" marL="228600" rtl="0" algn="l">
              <a:lnSpc>
                <a:spcPct val="90000"/>
              </a:lnSpc>
              <a:spcBef>
                <a:spcPts val="1000"/>
              </a:spcBef>
              <a:spcAft>
                <a:spcPts val="0"/>
              </a:spcAft>
              <a:buClr>
                <a:schemeClr val="dk1"/>
              </a:buClr>
              <a:buSzPct val="100000"/>
              <a:buChar char="•"/>
            </a:pPr>
            <a:r>
              <a:rPr lang="sv-SE"/>
              <a:t>Contributors: AUTH</a:t>
            </a:r>
            <a:endParaRPr/>
          </a:p>
          <a:p>
            <a:pPr indent="-228600" lvl="0" marL="228600" rtl="0" algn="l">
              <a:lnSpc>
                <a:spcPct val="90000"/>
              </a:lnSpc>
              <a:spcBef>
                <a:spcPts val="1000"/>
              </a:spcBef>
              <a:spcAft>
                <a:spcPts val="0"/>
              </a:spcAft>
              <a:buClr>
                <a:schemeClr val="dk1"/>
              </a:buClr>
              <a:buSzPct val="100000"/>
              <a:buChar char="•"/>
            </a:pPr>
            <a:r>
              <a:rPr lang="sv-SE"/>
              <a:t>An eIDAS compliant eSignature solution, based on eduSign (a Swedish signature service operated by the SRC and based on the CEF eSignature building block), will be made available to the HE community. </a:t>
            </a:r>
            <a:br>
              <a:rPr lang="sv-SE"/>
            </a:br>
            <a:br>
              <a:rPr lang="sv-SE"/>
            </a:br>
            <a:r>
              <a:rPr lang="sv-SE"/>
              <a:t>The eSignature service will be upgraded to be operated at European level allowing users to authenticate using the MyAcademicID proxy (with eIDAS or eduGAIN depending on the level of trust required for the signature) and electronically sign PDF or XML files. AUTh will make their Trust Certificate Authority available to the eSign service. The service will then be implemented on the Online Learning Agreement platform and the housing platform. </a:t>
            </a:r>
            <a:br>
              <a:rPr lang="sv-SE"/>
            </a:br>
            <a:br>
              <a:rPr lang="sv-SE"/>
            </a:br>
            <a:r>
              <a:rPr lang="sv-SE"/>
              <a:t>While the first use cases of the portal will be applied to the signature of rental contracts and online Learning Agreements, the development will be future-proofed to fulfil other mobility use cases in the future. </a:t>
            </a:r>
            <a:endParaRPr/>
          </a:p>
          <a:p>
            <a:pPr indent="-90804" lvl="0" marL="228600" rtl="0" algn="l">
              <a:lnSpc>
                <a:spcPct val="90000"/>
              </a:lnSpc>
              <a:spcBef>
                <a:spcPts val="1000"/>
              </a:spcBef>
              <a:spcAft>
                <a:spcPts val="0"/>
              </a:spcAft>
              <a:buClr>
                <a:schemeClr val="dk1"/>
              </a:buClr>
              <a:buSzPct val="100000"/>
              <a:buNone/>
            </a:pPr>
            <a:r>
              <a:t/>
            </a:r>
            <a:endParaRPr/>
          </a:p>
          <a:p>
            <a:pPr indent="-228600" lvl="0" marL="228600" rtl="0" algn="l">
              <a:lnSpc>
                <a:spcPct val="90000"/>
              </a:lnSpc>
              <a:spcBef>
                <a:spcPts val="1000"/>
              </a:spcBef>
              <a:spcAft>
                <a:spcPts val="0"/>
              </a:spcAft>
              <a:buClr>
                <a:schemeClr val="dk1"/>
              </a:buClr>
              <a:buSzPct val="100000"/>
              <a:buChar char="•"/>
            </a:pPr>
            <a:r>
              <a:rPr lang="sv-SE"/>
              <a:t>Indicator: Delivery of eSignature service in M12</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6"/>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600"/>
              <a:buFont typeface="Proxima Nova"/>
              <a:buNone/>
            </a:pPr>
            <a:r>
              <a:rPr b="1" lang="sv-SE" sz="2600"/>
              <a:t>Task 2.3: Creating a Proof of concept for eArchive services</a:t>
            </a:r>
            <a:endParaRPr sz="2600"/>
          </a:p>
        </p:txBody>
      </p:sp>
      <p:sp>
        <p:nvSpPr>
          <p:cNvPr id="114" name="Google Shape;114;p6"/>
          <p:cNvSpPr txBox="1"/>
          <p:nvPr>
            <p:ph idx="1" type="body"/>
          </p:nvPr>
        </p:nvSpPr>
        <p:spPr>
          <a:xfrm>
            <a:off x="838200" y="1012372"/>
            <a:ext cx="10515600" cy="516459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sv-SE"/>
              <a:t>Lead: UB</a:t>
            </a:r>
            <a:endParaRPr/>
          </a:p>
          <a:p>
            <a:pPr indent="-228600" lvl="0" marL="228600" rtl="0" algn="l">
              <a:lnSpc>
                <a:spcPct val="90000"/>
              </a:lnSpc>
              <a:spcBef>
                <a:spcPts val="1000"/>
              </a:spcBef>
              <a:spcAft>
                <a:spcPts val="0"/>
              </a:spcAft>
              <a:buClr>
                <a:schemeClr val="dk1"/>
              </a:buClr>
              <a:buSzPts val="2800"/>
              <a:buChar char="•"/>
            </a:pPr>
            <a:r>
              <a:rPr lang="sv-SE"/>
              <a:t>The eArchive CEF building block will be applied to the way HEIs store and archive data that is exchanged through the data exchange network. A proof-of-concept will be developed, applied to the eArchiving of transcript of records, and made available in open source to the HE community to deploy it locally. </a:t>
            </a:r>
            <a:endParaRPr/>
          </a:p>
          <a:p>
            <a:pPr indent="0" lvl="0" marL="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sv-SE"/>
              <a:t>Indicator: Proof-of-concept by M20 and recommendation report by M24</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7"/>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600"/>
              <a:buFont typeface="Proxima Nova"/>
              <a:buNone/>
            </a:pPr>
            <a:r>
              <a:rPr b="1" lang="sv-SE" sz="2600"/>
              <a:t>Task 2.4: Usability report of eTranslate CEF building block</a:t>
            </a:r>
            <a:endParaRPr sz="2600"/>
          </a:p>
        </p:txBody>
      </p:sp>
      <p:sp>
        <p:nvSpPr>
          <p:cNvPr id="120" name="Google Shape;120;p7"/>
          <p:cNvSpPr txBox="1"/>
          <p:nvPr>
            <p:ph idx="1" type="body"/>
          </p:nvPr>
        </p:nvSpPr>
        <p:spPr>
          <a:xfrm>
            <a:off x="838200" y="1012372"/>
            <a:ext cx="10515600" cy="516459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sv-SE"/>
              <a:t>Lead: AUTh</a:t>
            </a:r>
            <a:endParaRPr/>
          </a:p>
          <a:p>
            <a:pPr indent="-228600" lvl="0" marL="228600" rtl="0" algn="l">
              <a:lnSpc>
                <a:spcPct val="90000"/>
              </a:lnSpc>
              <a:spcBef>
                <a:spcPts val="1000"/>
              </a:spcBef>
              <a:spcAft>
                <a:spcPts val="0"/>
              </a:spcAft>
              <a:buClr>
                <a:schemeClr val="dk1"/>
              </a:buClr>
              <a:buSzPts val="2800"/>
              <a:buChar char="•"/>
            </a:pPr>
            <a:r>
              <a:rPr lang="sv-SE"/>
              <a:t>The eTranslate CEF building block coverage will be analysed to map potential implementation on the core service, notably with regards to the translation of student records when being sent through the data exchange network and the translation of user interfaces. </a:t>
            </a:r>
            <a:endParaRPr/>
          </a:p>
          <a:p>
            <a:pPr indent="0" lvl="0" marL="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sv-SE"/>
              <a:t>Indicator: eTranslate usability report by M16</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8"/>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600"/>
              <a:buFont typeface="Proxima Nova"/>
              <a:buNone/>
            </a:pPr>
            <a:r>
              <a:rPr b="1" lang="sv-SE" sz="2600"/>
              <a:t>Task 2.5: Student housing web-Application with eSignature</a:t>
            </a:r>
            <a:endParaRPr sz="2600"/>
          </a:p>
        </p:txBody>
      </p:sp>
      <p:sp>
        <p:nvSpPr>
          <p:cNvPr id="126" name="Google Shape;126;p8"/>
          <p:cNvSpPr txBox="1"/>
          <p:nvPr>
            <p:ph idx="1" type="body"/>
          </p:nvPr>
        </p:nvSpPr>
        <p:spPr>
          <a:xfrm>
            <a:off x="838200" y="1012372"/>
            <a:ext cx="10515600" cy="5164591"/>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2800"/>
              <a:buChar char="•"/>
            </a:pPr>
            <a:r>
              <a:rPr lang="sv-SE"/>
              <a:t>Lead: DSW</a:t>
            </a:r>
            <a:endParaRPr/>
          </a:p>
          <a:p>
            <a:pPr indent="-228600" lvl="0" marL="228600" rtl="0" algn="l">
              <a:lnSpc>
                <a:spcPct val="90000"/>
              </a:lnSpc>
              <a:spcBef>
                <a:spcPts val="1000"/>
              </a:spcBef>
              <a:spcAft>
                <a:spcPts val="0"/>
              </a:spcAft>
              <a:buClr>
                <a:schemeClr val="dk1"/>
              </a:buClr>
              <a:buSzPts val="2800"/>
              <a:buChar char="•"/>
            </a:pPr>
            <a:r>
              <a:rPr lang="sv-SE"/>
              <a:t>A student housing application will be developed to enable public and private student service providers (depending on the legal framework) to manage their housing offer and allow students to apply for them and sign the rental agreements. The open source code will be made available to student service providers to deploy for their institution(s). The development will be based on expertise accrued through public student service providers, the national housing management service in France (lokaviz.fr) and research projects like Houserasmus+ and HOME.</a:t>
            </a:r>
            <a:endParaRPr/>
          </a:p>
          <a:p>
            <a:pPr indent="0" lvl="0" marL="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sv-SE"/>
              <a:t>Indicator: Proof-of-concept by M12 and recommendation report by M24</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9"/>
          <p:cNvSpPr txBox="1"/>
          <p:nvPr>
            <p:ph type="title"/>
          </p:nvPr>
        </p:nvSpPr>
        <p:spPr>
          <a:xfrm>
            <a:off x="838200" y="365126"/>
            <a:ext cx="10515600" cy="647246"/>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600"/>
              <a:buFont typeface="Proxima Nova"/>
              <a:buNone/>
            </a:pPr>
            <a:r>
              <a:rPr b="1" lang="sv-SE" sz="2600"/>
              <a:t>Task 2.6 Connecting e-services to the interoperability infrastructure</a:t>
            </a:r>
            <a:endParaRPr sz="2600"/>
          </a:p>
        </p:txBody>
      </p:sp>
      <p:sp>
        <p:nvSpPr>
          <p:cNvPr id="132" name="Google Shape;132;p9"/>
          <p:cNvSpPr txBox="1"/>
          <p:nvPr>
            <p:ph idx="1" type="body"/>
          </p:nvPr>
        </p:nvSpPr>
        <p:spPr>
          <a:xfrm>
            <a:off x="838200" y="1012372"/>
            <a:ext cx="10515600" cy="516459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sv-SE"/>
              <a:t>Lead: EUF</a:t>
            </a:r>
            <a:endParaRPr/>
          </a:p>
          <a:p>
            <a:pPr indent="-228600" lvl="0" marL="228600" rtl="0" algn="l">
              <a:lnSpc>
                <a:spcPct val="90000"/>
              </a:lnSpc>
              <a:spcBef>
                <a:spcPts val="1000"/>
              </a:spcBef>
              <a:spcAft>
                <a:spcPts val="0"/>
              </a:spcAft>
              <a:buClr>
                <a:schemeClr val="dk1"/>
              </a:buClr>
              <a:buSzPts val="2800"/>
              <a:buChar char="•"/>
            </a:pPr>
            <a:r>
              <a:rPr lang="sv-SE"/>
              <a:t>The design of the housing e-service will provide the opportunity to assess how e-services can be connected to the interoperability infrastructure to enable student-centred data transfers from the nodes of the data exchange network to the e-services to provide students immediate access to the e-services with an extended range of attributes being transferred.</a:t>
            </a:r>
            <a:endParaRPr/>
          </a:p>
          <a:p>
            <a:pPr indent="0" lvl="0" marL="0" rtl="0" algn="l">
              <a:lnSpc>
                <a:spcPct val="90000"/>
              </a:lnSpc>
              <a:spcBef>
                <a:spcPts val="1000"/>
              </a:spcBef>
              <a:spcAft>
                <a:spcPts val="0"/>
              </a:spcAft>
              <a:buClr>
                <a:schemeClr val="dk1"/>
              </a:buClr>
              <a:buSzPts val="2800"/>
              <a:buNone/>
            </a:pPr>
            <a:r>
              <a:t/>
            </a:r>
            <a:endParaRPr/>
          </a:p>
          <a:p>
            <a:pPr indent="-228600" lvl="0" marL="228600" rtl="0" algn="l">
              <a:lnSpc>
                <a:spcPct val="90000"/>
              </a:lnSpc>
              <a:spcBef>
                <a:spcPts val="1000"/>
              </a:spcBef>
              <a:spcAft>
                <a:spcPts val="0"/>
              </a:spcAft>
              <a:buClr>
                <a:schemeClr val="dk1"/>
              </a:buClr>
              <a:buSzPts val="2800"/>
              <a:buChar char="•"/>
            </a:pPr>
            <a:r>
              <a:rPr lang="sv-SE"/>
              <a:t>Indicator: Recommendation report by M20</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unet+VR_PPT font template_whit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2021-10-08T12:49:09Z</dcterms:created>
  <dc:creator>Microsoft Office User</dc:creator>
</cp:coreProperties>
</file>