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PBvJpJrwAn7deCqo+8xJijG5D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947E78-D84D-45AE-A6FC-C5D45CC86AC0}">
  <a:tblStyle styleId="{84947E78-D84D-45AE-A6FC-C5D45CC86AC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1F3"/>
          </a:solidFill>
        </a:fill>
      </a:tcStyle>
    </a:wholeTbl>
    <a:band1H>
      <a:tcTxStyle b="off" i="off"/>
      <a:tcStyle>
        <a:tcBdr/>
        <a:fill>
          <a:solidFill>
            <a:srgbClr val="CBE2E6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BE2E6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3"/>
  </p:normalViewPr>
  <p:slideViewPr>
    <p:cSldViewPr snapToGrid="0" snapToObjects="1">
      <p:cViewPr varScale="1">
        <p:scale>
          <a:sx n="98" d="100"/>
          <a:sy n="98" d="100"/>
        </p:scale>
        <p:origin x="16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1_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/>
          <p:nvPr/>
        </p:nvSpPr>
        <p:spPr>
          <a:xfrm>
            <a:off x="0" y="24072"/>
            <a:ext cx="12192000" cy="5888786"/>
          </a:xfrm>
          <a:prstGeom prst="rect">
            <a:avLst/>
          </a:prstGeom>
          <a:gradFill>
            <a:gsLst>
              <a:gs pos="0">
                <a:srgbClr val="1DADB9"/>
              </a:gs>
              <a:gs pos="100000">
                <a:srgbClr val="941F9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8"/>
          <p:cNvSpPr txBox="1">
            <a:spLocks noGrp="1"/>
          </p:cNvSpPr>
          <p:nvPr>
            <p:ph type="ctrTitle"/>
          </p:nvPr>
        </p:nvSpPr>
        <p:spPr>
          <a:xfrm>
            <a:off x="1524000" y="1756409"/>
            <a:ext cx="9144000" cy="1098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subTitle" idx="1"/>
          </p:nvPr>
        </p:nvSpPr>
        <p:spPr>
          <a:xfrm>
            <a:off x="1524000" y="2968465"/>
            <a:ext cx="9144000" cy="83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dt" idx="10"/>
          </p:nvPr>
        </p:nvSpPr>
        <p:spPr>
          <a:xfrm>
            <a:off x="217170" y="6031388"/>
            <a:ext cx="5589270" cy="74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0" name="Google Shape;20;p18" descr="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4380" y="385078"/>
            <a:ext cx="3063240" cy="1109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9028" y="5961047"/>
            <a:ext cx="4035802" cy="843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ext">
  <p:cSld name="Title &amp;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1"/>
          </p:nvPr>
        </p:nvSpPr>
        <p:spPr>
          <a:xfrm>
            <a:off x="838200" y="1990725"/>
            <a:ext cx="10515600" cy="397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mage V2">
  <p:cSld name="Text + image V2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1"/>
          </p:nvPr>
        </p:nvSpPr>
        <p:spPr>
          <a:xfrm>
            <a:off x="838200" y="1933575"/>
            <a:ext cx="5257800" cy="423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>
            <a:spLocks noGrp="1"/>
          </p:cNvSpPr>
          <p:nvPr>
            <p:ph type="pic" idx="2"/>
          </p:nvPr>
        </p:nvSpPr>
        <p:spPr>
          <a:xfrm>
            <a:off x="6504973" y="1933575"/>
            <a:ext cx="4848828" cy="423545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&amp; chart">
  <p:cSld name="Text &amp; char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body" idx="1"/>
          </p:nvPr>
        </p:nvSpPr>
        <p:spPr>
          <a:xfrm>
            <a:off x="838200" y="2001838"/>
            <a:ext cx="5411788" cy="408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>
            <a:spLocks noGrp="1"/>
          </p:cNvSpPr>
          <p:nvPr>
            <p:ph type="chart" idx="2"/>
          </p:nvPr>
        </p:nvSpPr>
        <p:spPr>
          <a:xfrm>
            <a:off x="6643868" y="2001838"/>
            <a:ext cx="4709932" cy="408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uble bulleted list">
  <p:cSld name="Double bulleted lis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838200" y="1909763"/>
            <a:ext cx="4775522" cy="429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2"/>
          </p:nvPr>
        </p:nvSpPr>
        <p:spPr>
          <a:xfrm>
            <a:off x="6180138" y="1909763"/>
            <a:ext cx="5173662" cy="429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">
  <p:cSld name="empt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rgbClr val="00206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Back cov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5"/>
          <p:cNvSpPr/>
          <p:nvPr/>
        </p:nvSpPr>
        <p:spPr>
          <a:xfrm>
            <a:off x="0" y="24072"/>
            <a:ext cx="12192000" cy="6833928"/>
          </a:xfrm>
          <a:prstGeom prst="rect">
            <a:avLst/>
          </a:prstGeom>
          <a:gradFill>
            <a:gsLst>
              <a:gs pos="0">
                <a:srgbClr val="1DADB9"/>
              </a:gs>
              <a:gs pos="100000">
                <a:srgbClr val="941F9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25"/>
          <p:cNvSpPr txBox="1">
            <a:spLocks noGrp="1"/>
          </p:cNvSpPr>
          <p:nvPr>
            <p:ph type="ctrTitle"/>
          </p:nvPr>
        </p:nvSpPr>
        <p:spPr>
          <a:xfrm>
            <a:off x="1524000" y="3124200"/>
            <a:ext cx="9144000" cy="609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8" name="Google Shape;58;p25" descr="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4380" y="385078"/>
            <a:ext cx="3063240" cy="11094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25"/>
          <p:cNvSpPr txBox="1"/>
          <p:nvPr/>
        </p:nvSpPr>
        <p:spPr>
          <a:xfrm>
            <a:off x="4398645" y="6165145"/>
            <a:ext cx="339471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www.edssi.eu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1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337535" y="457722"/>
            <a:ext cx="2016265" cy="7302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>
            <a:spLocks noGrp="1"/>
          </p:cNvSpPr>
          <p:nvPr>
            <p:ph type="ctrTitle"/>
          </p:nvPr>
        </p:nvSpPr>
        <p:spPr>
          <a:xfrm>
            <a:off x="1524000" y="1756409"/>
            <a:ext cx="9144000" cy="1098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GB"/>
              <a:t>European Digital Student Service Infrastructure – Level 2</a:t>
            </a:r>
            <a:endParaRPr/>
          </a:p>
        </p:txBody>
      </p:sp>
      <p:sp>
        <p:nvSpPr>
          <p:cNvPr id="65" name="Google Shape;65;p1"/>
          <p:cNvSpPr txBox="1">
            <a:spLocks noGrp="1"/>
          </p:cNvSpPr>
          <p:nvPr>
            <p:ph type="subTitle" idx="1"/>
          </p:nvPr>
        </p:nvSpPr>
        <p:spPr>
          <a:xfrm>
            <a:off x="1524000" y="2968465"/>
            <a:ext cx="9144000" cy="83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seamless mobility experience, </a:t>
            </a:r>
            <a:endParaRPr/>
          </a:p>
          <a:p>
            <a: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enhanced by connected student e-services </a:t>
            </a:r>
            <a:endParaRPr/>
          </a:p>
          <a:p>
            <a:pPr marL="457200" marR="0" lvl="0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173620" y="6015625"/>
            <a:ext cx="4838217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sole responsibility of this publication lies with the project consortium. The European Union is not responsible for any use that may be made of the information contained therein.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CEF-TC-2020-3</a:t>
            </a:r>
            <a:endParaRPr/>
          </a:p>
        </p:txBody>
      </p:sp>
      <p:graphicFrame>
        <p:nvGraphicFramePr>
          <p:cNvPr id="67" name="Google Shape;67;p1"/>
          <p:cNvGraphicFramePr/>
          <p:nvPr>
            <p:extLst>
              <p:ext uri="{D42A27DB-BD31-4B8C-83A1-F6EECF244321}">
                <p14:modId xmlns:p14="http://schemas.microsoft.com/office/powerpoint/2010/main" val="107831430"/>
              </p:ext>
            </p:extLst>
          </p:nvPr>
        </p:nvGraphicFramePr>
        <p:xfrm>
          <a:off x="2835910" y="4801789"/>
          <a:ext cx="6520200" cy="889020"/>
        </p:xfrm>
        <a:graphic>
          <a:graphicData uri="http://schemas.openxmlformats.org/drawingml/2006/table">
            <a:tbl>
              <a:tblPr firstRow="1" bandRow="1">
                <a:noFill/>
                <a:tableStyleId>{84947E78-D84D-45AE-A6FC-C5D45CC86AC0}</a:tableStyleId>
              </a:tblPr>
              <a:tblGrid>
                <a:gridCol w="326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Date:</a:t>
                      </a:r>
                      <a:r>
                        <a:rPr lang="en-GB" sz="14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/>
                        <a:t>16</a:t>
                      </a:r>
                      <a:r>
                        <a:rPr lang="en-GB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11 2022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1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Presenter(s):</a:t>
                      </a:r>
                      <a:r>
                        <a:rPr lang="en-GB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/>
                        <a:t>Stefan </a:t>
                      </a:r>
                      <a:r>
                        <a:rPr lang="en-GB" b="1" dirty="0" err="1"/>
                        <a:t>Liström</a:t>
                      </a:r>
                      <a:endParaRPr lang="en-GB" b="1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/>
                        <a:t>Swedish Research Council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206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8" name="Google Shape;68;p1"/>
          <p:cNvSpPr txBox="1"/>
          <p:nvPr/>
        </p:nvSpPr>
        <p:spPr>
          <a:xfrm>
            <a:off x="2939970" y="3981691"/>
            <a:ext cx="633135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/>
              <a:t>EDSSI L2 review meeting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84BA-7D32-664B-8245-3991081D4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Activity</a:t>
            </a:r>
            <a:r>
              <a:rPr lang="sv-SE" dirty="0"/>
              <a:t> 2 </a:t>
            </a:r>
            <a:r>
              <a:rPr lang="sv-SE" dirty="0" err="1"/>
              <a:t>overview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5E853C-9A2D-154A-8E8D-B81AFEE20D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16CE23-8485-AD43-90DD-48D7E35BA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0EC8DFCC-8FB1-FA47-B7DA-23A96DE6C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542187"/>
              </p:ext>
            </p:extLst>
          </p:nvPr>
        </p:nvGraphicFramePr>
        <p:xfrm>
          <a:off x="2031999" y="1990725"/>
          <a:ext cx="8470536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108">
                  <a:extLst>
                    <a:ext uri="{9D8B030D-6E8A-4147-A177-3AD203B41FA5}">
                      <a16:colId xmlns:a16="http://schemas.microsoft.com/office/drawing/2014/main" val="1736959118"/>
                    </a:ext>
                  </a:extLst>
                </a:gridCol>
                <a:gridCol w="938108">
                  <a:extLst>
                    <a:ext uri="{9D8B030D-6E8A-4147-A177-3AD203B41FA5}">
                      <a16:colId xmlns:a16="http://schemas.microsoft.com/office/drawing/2014/main" val="4258520150"/>
                    </a:ext>
                  </a:extLst>
                </a:gridCol>
                <a:gridCol w="3341799">
                  <a:extLst>
                    <a:ext uri="{9D8B030D-6E8A-4147-A177-3AD203B41FA5}">
                      <a16:colId xmlns:a16="http://schemas.microsoft.com/office/drawing/2014/main" val="1023368438"/>
                    </a:ext>
                  </a:extLst>
                </a:gridCol>
                <a:gridCol w="1103535">
                  <a:extLst>
                    <a:ext uri="{9D8B030D-6E8A-4147-A177-3AD203B41FA5}">
                      <a16:colId xmlns:a16="http://schemas.microsoft.com/office/drawing/2014/main" val="3455664682"/>
                    </a:ext>
                  </a:extLst>
                </a:gridCol>
                <a:gridCol w="2148986">
                  <a:extLst>
                    <a:ext uri="{9D8B030D-6E8A-4147-A177-3AD203B41FA5}">
                      <a16:colId xmlns:a16="http://schemas.microsoft.com/office/drawing/2014/main" val="9705376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Lead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Planned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614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Géant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Updating requirements analysis for building blocks and e-services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M1 – M4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Delayed </a:t>
                      </a:r>
                      <a:r>
                        <a:rPr lang="en-SE"/>
                        <a:t>until M1</a:t>
                      </a:r>
                      <a:r>
                        <a:rPr lang="sv-SE" dirty="0"/>
                        <a:t>5</a:t>
                      </a:r>
                      <a:endParaRPr lang="en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15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SRC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Building an eSignature solution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M5 – 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Delayed until M17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57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UB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Creating a Proof of concept for </a:t>
                      </a:r>
                      <a:r>
                        <a:rPr lang="en-GB" dirty="0" err="1"/>
                        <a:t>eArchive</a:t>
                      </a:r>
                      <a:r>
                        <a:rPr lang="en-GB" dirty="0"/>
                        <a:t> services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M13 – M23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Just 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51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AUTh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Usability report of </a:t>
                      </a:r>
                      <a:r>
                        <a:rPr lang="en-GB" dirty="0" err="1"/>
                        <a:t>eTranslate</a:t>
                      </a:r>
                      <a:r>
                        <a:rPr lang="en-GB" dirty="0"/>
                        <a:t> CEF building block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M13 – M16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Just 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4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SW-KA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Student housing Web-Application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E" dirty="0"/>
                        <a:t>M5 – 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On </a:t>
                      </a:r>
                      <a:r>
                        <a:rPr lang="sv-SE" dirty="0" err="1"/>
                        <a:t>hold</a:t>
                      </a:r>
                      <a:endParaRPr lang="en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394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E" dirty="0"/>
                        <a:t>Task 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EUF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Connecting e-services to the interoperability infrastructure</a:t>
                      </a:r>
                      <a:endParaRPr lang="en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M13 – M20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E" dirty="0"/>
                        <a:t>Just 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889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24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5EFCF-A8BB-0C40-995D-1599E500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Task 2.1 </a:t>
            </a:r>
            <a:r>
              <a:rPr lang="en-GB" dirty="0"/>
              <a:t>Updating requirements analysis for building blocks and e-services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B57F57-BF26-3640-92A7-BC763A3498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F14057-4F98-2C48-A090-C166F27D4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 </a:t>
            </a:r>
            <a:r>
              <a:rPr lang="en-SE"/>
              <a:t>M1 – M4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Indicator: Delivery of requirement report in M4 (Dec 2021)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Ongoing, delayed. Expected delivery in M15 (Nov 2022) 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Report is in final review stage and focus on e-signature and e-archiving. Work on this report started late due to dependency on report from EDSSI L1 that was delayed.</a:t>
            </a:r>
            <a:b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Cross collaboration between EDSSI L1 and EDSSI L2 was done to ensure this delay would not affect project outcomes.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84204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3F2B-114B-EE4C-BA3C-78DBB4FC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Task 2.2 - </a:t>
            </a:r>
            <a:r>
              <a:rPr lang="sv-SE" dirty="0" err="1"/>
              <a:t>Building</a:t>
            </a:r>
            <a:r>
              <a:rPr lang="sv-SE" dirty="0"/>
              <a:t> an e-</a:t>
            </a:r>
            <a:r>
              <a:rPr lang="sv-SE" dirty="0" err="1"/>
              <a:t>Signature</a:t>
            </a:r>
            <a:r>
              <a:rPr lang="sv-SE" dirty="0"/>
              <a:t> solution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84696F-5673-1444-B715-9AA361E8D2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705DB4-74FE-4243-9F71-420E6E9DE9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</a:t>
            </a:r>
            <a:r>
              <a:rPr lang="en-SE"/>
              <a:t> M5 – M12</a:t>
            </a:r>
            <a:endParaRPr lang="en-GB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Indicator: Delivery of eSignature service in M12 (Aug 2022)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Ongoing, delayed. Expected delivery M17 (Jan 2023)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e-signature service up and running. Current work is focusing on integration of Aristotle University of Thessaloniki Certificate Authority to enable qualified signatures and the Online Learning Agreement portal to do a proof of concept of allowing students to e-sign their Online Learning Agreements.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8718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82236-EA61-E34A-9C25-E451B6DE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Task 2.3 - Creating a </a:t>
            </a:r>
            <a:r>
              <a:rPr lang="sv-SE" dirty="0" err="1"/>
              <a:t>Proof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concept</a:t>
            </a:r>
            <a:r>
              <a:rPr lang="sv-SE" dirty="0"/>
              <a:t> for </a:t>
            </a:r>
            <a:r>
              <a:rPr lang="sv-SE" dirty="0" err="1"/>
              <a:t>eArchive</a:t>
            </a:r>
            <a:r>
              <a:rPr lang="sv-SE" dirty="0"/>
              <a:t> services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936011-4CAD-544C-B84D-F20C16DF7C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616DF4-3A09-F64C-AEC1-96D99CB869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 </a:t>
            </a:r>
            <a:r>
              <a:rPr lang="en-SE"/>
              <a:t>M13 – M23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Indicator: Proof-of-concept by M20 (Apr 2022) and recommendation report by M23 (Aug 2023)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Ongoing, just started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Task is in prototyping phase at the moment using the RODA[1] solution to test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eArchiving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Erasmus Online Learning Agreements.</a:t>
            </a:r>
            <a:endParaRPr lang="sv-S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997DFC-F7E2-274B-A0DF-3FA0A5502121}"/>
              </a:ext>
            </a:extLst>
          </p:cNvPr>
          <p:cNvSpPr txBox="1"/>
          <p:nvPr/>
        </p:nvSpPr>
        <p:spPr>
          <a:xfrm>
            <a:off x="838200" y="5850929"/>
            <a:ext cx="2779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[1] </a:t>
            </a:r>
            <a:r>
              <a:rPr lang="sv-SE" dirty="0" err="1"/>
              <a:t>https</a:t>
            </a:r>
            <a:r>
              <a:rPr lang="sv-SE" dirty="0"/>
              <a:t>://</a:t>
            </a:r>
            <a:r>
              <a:rPr lang="sv-SE" dirty="0" err="1"/>
              <a:t>github.com</a:t>
            </a:r>
            <a:r>
              <a:rPr lang="sv-SE" dirty="0"/>
              <a:t>/</a:t>
            </a:r>
            <a:r>
              <a:rPr lang="sv-SE" dirty="0" err="1"/>
              <a:t>keeps</a:t>
            </a:r>
            <a:r>
              <a:rPr lang="sv-SE" dirty="0"/>
              <a:t>/</a:t>
            </a:r>
            <a:r>
              <a:rPr lang="sv-SE" dirty="0" err="1"/>
              <a:t>roda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6776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3980E-598B-244D-A06D-46E9AD95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Task 2.4 - </a:t>
            </a:r>
            <a:r>
              <a:rPr lang="sv-SE" dirty="0" err="1"/>
              <a:t>Usability</a:t>
            </a:r>
            <a:r>
              <a:rPr lang="sv-SE" dirty="0"/>
              <a:t> </a:t>
            </a:r>
            <a:r>
              <a:rPr lang="sv-SE" dirty="0" err="1"/>
              <a:t>report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eTranslate</a:t>
            </a:r>
            <a:r>
              <a:rPr lang="sv-SE" dirty="0"/>
              <a:t> CEF </a:t>
            </a:r>
            <a:r>
              <a:rPr lang="sv-SE" dirty="0" err="1"/>
              <a:t>building</a:t>
            </a:r>
            <a:r>
              <a:rPr lang="sv-SE" dirty="0"/>
              <a:t> block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23A345-7FF1-BA47-9C99-1E7E5B86B98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3D69C5-9BF4-4649-BD13-C55AF791C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 </a:t>
            </a:r>
            <a:r>
              <a:rPr lang="en-SE"/>
              <a:t>M13 – M16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SE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</a:t>
            </a:r>
            <a:r>
              <a:rPr lang="sv-S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SE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eTranslate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usability report by M16 (Dec 2022)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Ongoing, just started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A draft of the report is already written based on tests done with the EC e-Translate webservice and API. Further test and finalization of report is expected to be done by the end of the year.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2446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B1ED6-574B-8449-AFE4-3AD0181F9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Task 2.5 - Student </a:t>
            </a:r>
            <a:r>
              <a:rPr lang="sv-SE" dirty="0" err="1"/>
              <a:t>housing</a:t>
            </a:r>
            <a:r>
              <a:rPr lang="sv-SE" dirty="0"/>
              <a:t> Web-</a:t>
            </a:r>
            <a:r>
              <a:rPr lang="sv-SE" dirty="0" err="1"/>
              <a:t>Application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B4DAC5-F395-4647-B9F9-6929CDFDE9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58CDD-2B7F-8E46-9670-4E61488554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 </a:t>
            </a:r>
            <a:r>
              <a:rPr lang="en-S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M5 – M12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Indicator: Proof-of-concept by M12 (Aug 2022) and recommendation report by M23 (Aug 2023)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 hold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Task is waiting for decision on budget changes to allow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Studierendenwerk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Karlsruhe to use subcontractors to work on this task.</a:t>
            </a:r>
            <a:b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the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web-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application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already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finalized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actual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not </a:t>
            </a:r>
            <a:r>
              <a:rPr lang="sv-SE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started</a:t>
            </a:r>
            <a:r>
              <a:rPr lang="sv-S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49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EA6B-6DB3-074F-B20E-211F613EB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Task 2.6 - </a:t>
            </a:r>
            <a:r>
              <a:rPr lang="sv-SE" dirty="0" err="1"/>
              <a:t>Connecting</a:t>
            </a:r>
            <a:r>
              <a:rPr lang="sv-SE" dirty="0"/>
              <a:t> e-services to the </a:t>
            </a:r>
            <a:r>
              <a:rPr lang="sv-SE" dirty="0" err="1"/>
              <a:t>interoperability</a:t>
            </a:r>
            <a:r>
              <a:rPr lang="sv-SE" dirty="0"/>
              <a:t> </a:t>
            </a:r>
            <a:r>
              <a:rPr lang="sv-SE" dirty="0" err="1"/>
              <a:t>infrastructure</a:t>
            </a:r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087F85-250D-984D-8D56-22DD721949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80DF7-41F5-0043-843E-F043F9DFBF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Planned duration: </a:t>
            </a:r>
            <a:r>
              <a:rPr lang="en-SE"/>
              <a:t>M13 – M20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Indicator: Recommendation report by M20 (Apr 2022)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Status: Ongoing, just started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Update: Coordination efforts are under way to ensure interoperability between all relevant tasks in the project.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1179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00212-32D1-954F-8467-40B68A0C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29998C-DA28-C648-B46E-4F029421B1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7F1890-8089-F145-8832-E19FD70A5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 algn="ctr">
              <a:buNone/>
            </a:pPr>
            <a:endParaRPr lang="sv-SE" dirty="0"/>
          </a:p>
          <a:p>
            <a:pPr marL="76200" indent="0" algn="ctr">
              <a:buNone/>
            </a:pPr>
            <a:endParaRPr lang="sv-SE" dirty="0"/>
          </a:p>
          <a:p>
            <a:pPr marL="76200" indent="0" algn="ctr">
              <a:buNone/>
            </a:pPr>
            <a:r>
              <a:rPr lang="sv-SE" sz="4400" dirty="0" err="1"/>
              <a:t>Questions</a:t>
            </a:r>
            <a:r>
              <a:rPr lang="sv-SE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03407564"/>
      </p:ext>
    </p:extLst>
  </p:cSld>
  <p:clrMapOvr>
    <a:masterClrMapping/>
  </p:clrMapOvr>
</p:sld>
</file>

<file path=ppt/theme/theme1.xml><?xml version="1.0" encoding="utf-8"?>
<a:theme xmlns:a="http://schemas.openxmlformats.org/drawingml/2006/main" name="EDSSI L2">
  <a:themeElements>
    <a:clrScheme name="EDSSI L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1A34"/>
      </a:accent1>
      <a:accent2>
        <a:srgbClr val="F1F2EA"/>
      </a:accent2>
      <a:accent3>
        <a:srgbClr val="1CADB8"/>
      </a:accent3>
      <a:accent4>
        <a:srgbClr val="248FB8"/>
      </a:accent4>
      <a:accent5>
        <a:srgbClr val="B97AA1"/>
      </a:accent5>
      <a:accent6>
        <a:srgbClr val="7F207F"/>
      </a:accent6>
      <a:hlink>
        <a:srgbClr val="7E207F"/>
      </a:hlink>
      <a:folHlink>
        <a:srgbClr val="1CADB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636</Words>
  <Application>Microsoft Macintosh PowerPoint</Application>
  <PresentationFormat>Widescreen</PresentationFormat>
  <Paragraphs>89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Arial</vt:lpstr>
      <vt:lpstr>Verdana</vt:lpstr>
      <vt:lpstr>EDSSI L2</vt:lpstr>
      <vt:lpstr>European Digital Student Service Infrastructure – Level 2</vt:lpstr>
      <vt:lpstr>Activity 2 overview</vt:lpstr>
      <vt:lpstr>Task 2.1 Updating requirements analysis for building blocks and e-services</vt:lpstr>
      <vt:lpstr>Task 2.2 - Building an e-Signature solution</vt:lpstr>
      <vt:lpstr>Task 2.3 - Creating a Proof of concept for eArchive services</vt:lpstr>
      <vt:lpstr>Task 2.4 - Usability report of eTranslate CEF building block</vt:lpstr>
      <vt:lpstr>Task 2.5 - Student housing Web-Application</vt:lpstr>
      <vt:lpstr>Task 2.6 - Connecting e-services to the interoperability infrastructure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Digital Student Service Infrastructure – Level 2</dc:title>
  <dc:creator>Debora Lucque</dc:creator>
  <cp:lastModifiedBy>Microsoft Office User</cp:lastModifiedBy>
  <cp:revision>14</cp:revision>
  <dcterms:created xsi:type="dcterms:W3CDTF">2021-11-19T12:16:13Z</dcterms:created>
  <dcterms:modified xsi:type="dcterms:W3CDTF">2022-11-16T10:51:32Z</dcterms:modified>
</cp:coreProperties>
</file>